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1.gif" ContentType="video/unknown"/>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57" r:id="rId3"/>
    <p:sldId id="261" r:id="rId4"/>
    <p:sldId id="271" r:id="rId5"/>
    <p:sldId id="286" r:id="rId6"/>
    <p:sldId id="273" r:id="rId7"/>
    <p:sldId id="276" r:id="rId8"/>
    <p:sldId id="287" r:id="rId9"/>
    <p:sldId id="272" r:id="rId10"/>
    <p:sldId id="293" r:id="rId11"/>
    <p:sldId id="260" r:id="rId12"/>
    <p:sldId id="258" r:id="rId13"/>
    <p:sldId id="270" r:id="rId14"/>
    <p:sldId id="263" r:id="rId15"/>
    <p:sldId id="267" r:id="rId16"/>
    <p:sldId id="265" r:id="rId17"/>
    <p:sldId id="292" r:id="rId18"/>
    <p:sldId id="294" r:id="rId19"/>
    <p:sldId id="278" r:id="rId20"/>
    <p:sldId id="289" r:id="rId21"/>
    <p:sldId id="290" r:id="rId22"/>
    <p:sldId id="281" r:id="rId23"/>
    <p:sldId id="259" r:id="rId24"/>
    <p:sldId id="277" r:id="rId25"/>
    <p:sldId id="284" r:id="rId26"/>
    <p:sldId id="285" r:id="rId27"/>
    <p:sldId id="29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577" autoAdjust="0"/>
  </p:normalViewPr>
  <p:slideViewPr>
    <p:cSldViewPr>
      <p:cViewPr>
        <p:scale>
          <a:sx n="50" d="100"/>
          <a:sy n="50" d="100"/>
        </p:scale>
        <p:origin x="-584"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0AECE3-318F-45D6-B5FC-47A630C1FEFF}" type="datetimeFigureOut">
              <a:rPr lang="en-US" smtClean="0"/>
              <a:t>12/10/2014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F36D38-2F3B-4E00-ACAD-ED1BEAC76725}" type="slidenum">
              <a:rPr lang="en-US" smtClean="0"/>
              <a:t>‹#›</a:t>
            </a:fld>
            <a:endParaRPr lang="en-US"/>
          </a:p>
        </p:txBody>
      </p:sp>
    </p:spTree>
    <p:extLst>
      <p:ext uri="{BB962C8B-B14F-4D97-AF65-F5344CB8AC3E}">
        <p14:creationId xmlns:p14="http://schemas.microsoft.com/office/powerpoint/2010/main" val="938809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US, over 50 million people have allergies.</a:t>
            </a:r>
          </a:p>
          <a:p>
            <a:endParaRPr lang="en-US" dirty="0" smtClean="0"/>
          </a:p>
          <a:p>
            <a:r>
              <a:rPr lang="en-US" dirty="0" smtClean="0"/>
              <a:t>An allergic reaction typically triggers symptoms in the nose, lungs, throat, sinuses, ears, lining of the stomach or on the skin. For some people, allergies can also trigger symptoms of asthma. In the most serious cases, a life-threatening reaction called anaphylaxis (an-a-fi-LAK-sis) can occur.</a:t>
            </a:r>
          </a:p>
          <a:p>
            <a:endParaRPr lang="en-US" dirty="0" smtClean="0"/>
          </a:p>
          <a:p>
            <a:r>
              <a:rPr lang="en-US" dirty="0" smtClean="0"/>
              <a:t>Irritants that contribute to allergy issues are very similar to things that make asthma worse.</a:t>
            </a:r>
          </a:p>
          <a:p>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3</a:t>
            </a:fld>
            <a:endParaRPr lang="en-US"/>
          </a:p>
        </p:txBody>
      </p:sp>
    </p:spTree>
    <p:extLst>
      <p:ext uri="{BB962C8B-B14F-4D97-AF65-F5344CB8AC3E}">
        <p14:creationId xmlns:p14="http://schemas.microsoft.com/office/powerpoint/2010/main" val="237629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125"/>
              </a:spcBef>
              <a:spcAft>
                <a:spcPts val="1200"/>
              </a:spcAft>
            </a:pPr>
            <a:r>
              <a:rPr lang="en-US" sz="1200" b="1" dirty="0" smtClean="0">
                <a:solidFill>
                  <a:srgbClr val="000000"/>
                </a:solidFill>
                <a:effectLst/>
                <a:latin typeface="Verdana"/>
                <a:ea typeface="Times New Roman"/>
              </a:rPr>
              <a:t>Wheezing </a:t>
            </a:r>
            <a:r>
              <a:rPr lang="en-US" sz="1200" dirty="0" smtClean="0">
                <a:solidFill>
                  <a:srgbClr val="000000"/>
                </a:solidFill>
                <a:effectLst/>
                <a:latin typeface="Verdana"/>
                <a:ea typeface="Times New Roman"/>
              </a:rPr>
              <a:t>- a whistling or squeaky sound that occurs when you breathe</a:t>
            </a:r>
            <a:r>
              <a:rPr lang="en-US" sz="800" dirty="0" smtClean="0">
                <a:solidFill>
                  <a:srgbClr val="000000"/>
                </a:solidFill>
                <a:effectLst/>
                <a:latin typeface="Verdana"/>
                <a:ea typeface="Times New Roman"/>
              </a:rPr>
              <a:t>.</a:t>
            </a:r>
            <a:r>
              <a:rPr lang="en-US" sz="1200" dirty="0" smtClean="0">
                <a:solidFill>
                  <a:srgbClr val="000000"/>
                </a:solidFill>
                <a:effectLst/>
                <a:latin typeface="Verdana"/>
                <a:ea typeface="Times New Roman"/>
              </a:rPr>
              <a:t> </a:t>
            </a:r>
            <a:endParaRPr lang="en-US" sz="2000" dirty="0" smtClean="0">
              <a:effectLst/>
              <a:latin typeface="Times New Roman"/>
              <a:ea typeface="Times New Roman"/>
            </a:endParaRPr>
          </a:p>
          <a:p>
            <a:pPr marL="0" marR="0">
              <a:spcBef>
                <a:spcPts val="1125"/>
              </a:spcBef>
              <a:spcAft>
                <a:spcPts val="1200"/>
              </a:spcAft>
            </a:pPr>
            <a:r>
              <a:rPr lang="en-US" sz="1200" b="1" dirty="0" smtClean="0">
                <a:solidFill>
                  <a:srgbClr val="000000"/>
                </a:solidFill>
                <a:effectLst/>
                <a:latin typeface="Verdana"/>
                <a:ea typeface="Times New Roman"/>
              </a:rPr>
              <a:t>Tightness in your chest</a:t>
            </a:r>
            <a:r>
              <a:rPr lang="en-US" sz="1200" dirty="0" smtClean="0">
                <a:solidFill>
                  <a:srgbClr val="000000"/>
                </a:solidFill>
                <a:effectLst/>
                <a:latin typeface="Verdana"/>
                <a:ea typeface="Times New Roman"/>
              </a:rPr>
              <a:t>- this may feel like something is squeezing or sitting on your chest</a:t>
            </a:r>
            <a:r>
              <a:rPr lang="en-US" sz="800" dirty="0" smtClean="0">
                <a:solidFill>
                  <a:srgbClr val="000000"/>
                </a:solidFill>
                <a:effectLst/>
                <a:latin typeface="Verdana"/>
                <a:ea typeface="Times New Roman"/>
              </a:rPr>
              <a:t>.</a:t>
            </a:r>
            <a:endParaRPr lang="en-US" sz="2000" dirty="0" smtClean="0">
              <a:effectLst/>
              <a:latin typeface="Times New Roman"/>
              <a:ea typeface="Times New Roman"/>
            </a:endParaRPr>
          </a:p>
          <a:p>
            <a:pPr marL="0" marR="0">
              <a:spcBef>
                <a:spcPts val="1125"/>
              </a:spcBef>
              <a:spcAft>
                <a:spcPts val="1200"/>
              </a:spcAft>
            </a:pPr>
            <a:r>
              <a:rPr lang="en-US" sz="1200" b="1" dirty="0" smtClean="0">
                <a:solidFill>
                  <a:srgbClr val="000000"/>
                </a:solidFill>
                <a:effectLst/>
                <a:latin typeface="Verdana"/>
                <a:ea typeface="Times New Roman"/>
              </a:rPr>
              <a:t>Shortness of breath</a:t>
            </a:r>
            <a:r>
              <a:rPr lang="en-US" sz="1200" dirty="0" smtClean="0">
                <a:solidFill>
                  <a:srgbClr val="000000"/>
                </a:solidFill>
                <a:effectLst/>
                <a:latin typeface="Verdana"/>
                <a:ea typeface="Times New Roman"/>
              </a:rPr>
              <a:t> – feel like you can't catch their breath or they feel out of breath. You may feel like you can't get air out of your lungs.</a:t>
            </a:r>
            <a:endParaRPr lang="en-US" sz="2000" dirty="0" smtClean="0">
              <a:effectLst/>
              <a:latin typeface="Times New Roman"/>
              <a:ea typeface="Times New Roman"/>
            </a:endParaRPr>
          </a:p>
          <a:p>
            <a:pPr marL="0" marR="0">
              <a:spcBef>
                <a:spcPts val="1125"/>
              </a:spcBef>
              <a:spcAft>
                <a:spcPts val="1200"/>
              </a:spcAft>
            </a:pPr>
            <a:r>
              <a:rPr lang="en-US" sz="1200" b="1" dirty="0" smtClean="0">
                <a:solidFill>
                  <a:srgbClr val="000000"/>
                </a:solidFill>
                <a:effectLst/>
                <a:latin typeface="Verdana"/>
                <a:ea typeface="Times New Roman"/>
              </a:rPr>
              <a:t>Coughing</a:t>
            </a:r>
            <a:r>
              <a:rPr lang="en-US" sz="1200" dirty="0" smtClean="0">
                <a:solidFill>
                  <a:srgbClr val="000000"/>
                </a:solidFill>
                <a:effectLst/>
                <a:latin typeface="Verdana"/>
                <a:ea typeface="Times New Roman"/>
              </a:rPr>
              <a:t>-coughing from asthma often is worse at night or early in the morning, making it hard to sleep.</a:t>
            </a:r>
            <a:endParaRPr lang="en-US" sz="2000" dirty="0" smtClean="0">
              <a:effectLst/>
              <a:latin typeface="Times New Roman"/>
              <a:ea typeface="Times New Roman"/>
            </a:endParaRPr>
          </a:p>
          <a:p>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14</a:t>
            </a:fld>
            <a:endParaRPr lang="en-US"/>
          </a:p>
        </p:txBody>
      </p:sp>
    </p:spTree>
    <p:extLst>
      <p:ext uri="{BB962C8B-B14F-4D97-AF65-F5344CB8AC3E}">
        <p14:creationId xmlns:p14="http://schemas.microsoft.com/office/powerpoint/2010/main" val="752713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95"/>
              </a:spcBef>
              <a:spcAft>
                <a:spcPts val="1200"/>
              </a:spcAft>
            </a:pPr>
            <a:r>
              <a:rPr lang="en-US" sz="1200" b="1" dirty="0" smtClean="0">
                <a:solidFill>
                  <a:srgbClr val="000000"/>
                </a:solidFill>
                <a:effectLst/>
                <a:latin typeface="Verdana"/>
                <a:ea typeface="Times New Roman"/>
              </a:rPr>
              <a:t>KNOW WHEN TO SEEK EMERGENCY MEDICAL CARE</a:t>
            </a:r>
            <a:r>
              <a:rPr lang="en-US" sz="1200" dirty="0" smtClean="0">
                <a:solidFill>
                  <a:srgbClr val="000000"/>
                </a:solidFill>
                <a:effectLst/>
                <a:latin typeface="Verdana"/>
                <a:ea typeface="Times New Roman"/>
              </a:rPr>
              <a:t> - Most people who have asthma can successfully manage their symptoms by following their asthma action plans and having regular checkups. However, knowing when to seek emergency medical care is important.</a:t>
            </a:r>
            <a:endParaRPr lang="en-US" sz="2000" dirty="0" smtClean="0">
              <a:effectLst/>
              <a:latin typeface="Times New Roman"/>
              <a:ea typeface="Times New Roman"/>
            </a:endParaRPr>
          </a:p>
          <a:p>
            <a:pPr marL="0" marR="0">
              <a:spcBef>
                <a:spcPts val="395"/>
              </a:spcBef>
              <a:spcAft>
                <a:spcPts val="1200"/>
              </a:spcAft>
            </a:pPr>
            <a:r>
              <a:rPr lang="en-US" sz="1200" b="1" dirty="0" smtClean="0">
                <a:solidFill>
                  <a:srgbClr val="000000"/>
                </a:solidFill>
                <a:effectLst/>
                <a:latin typeface="Verdana"/>
                <a:ea typeface="Times New Roman"/>
              </a:rPr>
              <a:t>USE MEDICATIONS CORRECTLY</a:t>
            </a:r>
            <a:r>
              <a:rPr lang="en-US" sz="1200" dirty="0" smtClean="0">
                <a:solidFill>
                  <a:srgbClr val="000000"/>
                </a:solidFill>
                <a:effectLst/>
                <a:latin typeface="Verdana"/>
                <a:ea typeface="Times New Roman"/>
              </a:rPr>
              <a:t> - If you take inhaled medicines, you should practice using your inhaler at your doctor's office. If you take long-term control medicines, take them daily as your doctor prescribes.</a:t>
            </a:r>
            <a:endParaRPr lang="en-US" sz="2000" dirty="0" smtClean="0">
              <a:effectLst/>
              <a:latin typeface="Times New Roman"/>
              <a:ea typeface="Times New Roman"/>
            </a:endParaRPr>
          </a:p>
          <a:p>
            <a:pPr marL="0" marR="0">
              <a:spcBef>
                <a:spcPts val="395"/>
              </a:spcBef>
              <a:spcAft>
                <a:spcPts val="1200"/>
              </a:spcAft>
            </a:pPr>
            <a:r>
              <a:rPr lang="en-US" sz="1200" b="1" dirty="0" smtClean="0">
                <a:solidFill>
                  <a:srgbClr val="000000"/>
                </a:solidFill>
                <a:effectLst/>
                <a:latin typeface="Verdana"/>
                <a:ea typeface="Times New Roman"/>
              </a:rPr>
              <a:t>TRACK YOUR SYMPTOMS</a:t>
            </a:r>
            <a:r>
              <a:rPr lang="en-US" sz="1200" dirty="0" smtClean="0">
                <a:solidFill>
                  <a:srgbClr val="000000"/>
                </a:solidFill>
                <a:effectLst/>
                <a:latin typeface="Verdana"/>
                <a:ea typeface="Times New Roman"/>
              </a:rPr>
              <a:t> - Record your asthma symptoms as a way to track how well your asthma is controlled. Also, your doctor may advise you to use a </a:t>
            </a:r>
            <a:r>
              <a:rPr lang="en-US" sz="1200" b="1" dirty="0" smtClean="0">
                <a:solidFill>
                  <a:srgbClr val="000000"/>
                </a:solidFill>
                <a:effectLst/>
                <a:latin typeface="Verdana"/>
                <a:ea typeface="Times New Roman"/>
              </a:rPr>
              <a:t>peak flow meter</a:t>
            </a:r>
            <a:r>
              <a:rPr lang="en-US" sz="1200" dirty="0" smtClean="0">
                <a:solidFill>
                  <a:srgbClr val="000000"/>
                </a:solidFill>
                <a:effectLst/>
                <a:latin typeface="Verdana"/>
                <a:ea typeface="Times New Roman"/>
              </a:rPr>
              <a:t> a hand-held device that shows how well air moves out of your lungs. You blow into the device and it gives you a score, or peak flow number. Your score shows how well your lungs are working at the time of the test. Your doctor may ask you to keep records of your symptoms and peak flow results daily for a couple of weeks before an office visit. These steps will help you keep track of how well you are controlling your asthma over time. This will help you spot problems early and prevent or relieve asthma attacks. Recording your symptoms and peak flow results to share with your doctor also will help him or her decide whether to adjust your treatment.</a:t>
            </a:r>
            <a:r>
              <a:rPr lang="en-US" sz="2000" dirty="0" smtClean="0">
                <a:solidFill>
                  <a:srgbClr val="000000"/>
                </a:solidFill>
                <a:effectLst/>
                <a:latin typeface="Times New Roman"/>
                <a:ea typeface="Times New Roman"/>
              </a:rPr>
              <a:t> </a:t>
            </a:r>
            <a:endParaRPr lang="en-US" sz="2000" dirty="0" smtClean="0">
              <a:effectLst/>
              <a:latin typeface="Times New Roman"/>
              <a:ea typeface="Times New Roman"/>
            </a:endParaRPr>
          </a:p>
          <a:p>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15</a:t>
            </a:fld>
            <a:endParaRPr lang="en-US"/>
          </a:p>
        </p:txBody>
      </p:sp>
    </p:spTree>
    <p:extLst>
      <p:ext uri="{BB962C8B-B14F-4D97-AF65-F5344CB8AC3E}">
        <p14:creationId xmlns:p14="http://schemas.microsoft.com/office/powerpoint/2010/main" val="1033273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NHLBI</a:t>
            </a:r>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16</a:t>
            </a:fld>
            <a:endParaRPr lang="en-US"/>
          </a:p>
        </p:txBody>
      </p:sp>
    </p:spTree>
    <p:extLst>
      <p:ext uri="{BB962C8B-B14F-4D97-AF65-F5344CB8AC3E}">
        <p14:creationId xmlns:p14="http://schemas.microsoft.com/office/powerpoint/2010/main" val="3721034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http://www.virginiaasthmacoalition.org/documents/VACAAP4-19-2012[1].pdf</a:t>
            </a:r>
          </a:p>
          <a:p>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18</a:t>
            </a:fld>
            <a:endParaRPr lang="en-US"/>
          </a:p>
        </p:txBody>
      </p:sp>
    </p:spTree>
    <p:extLst>
      <p:ext uri="{BB962C8B-B14F-4D97-AF65-F5344CB8AC3E}">
        <p14:creationId xmlns:p14="http://schemas.microsoft.com/office/powerpoint/2010/main" val="984867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ClrTx/>
              <a:buSzTx/>
            </a:pPr>
            <a:r>
              <a:rPr lang="en-US" dirty="0" smtClean="0"/>
              <a:t>It causes serious long-term disability and early death. At this time there is no cure for COPD. </a:t>
            </a:r>
          </a:p>
          <a:p>
            <a:pPr>
              <a:spcBef>
                <a:spcPts val="0"/>
              </a:spcBef>
              <a:buClrTx/>
              <a:buSzTx/>
            </a:pPr>
            <a:endParaRPr lang="en-US" dirty="0" smtClean="0"/>
          </a:p>
          <a:p>
            <a:pPr>
              <a:spcBef>
                <a:spcPts val="0"/>
              </a:spcBef>
              <a:buClrTx/>
              <a:buSzTx/>
            </a:pPr>
            <a:r>
              <a:rPr lang="en-US" dirty="0" smtClean="0"/>
              <a:t>More than 12 million people are known to have COPD and up to 24 million may have the disease due to some not even knowing it. </a:t>
            </a:r>
          </a:p>
          <a:p>
            <a:pPr marL="0" indent="0">
              <a:spcBef>
                <a:spcPts val="0"/>
              </a:spcBef>
              <a:buClrTx/>
              <a:buSzTx/>
              <a:buNone/>
            </a:pPr>
            <a:endParaRPr lang="en-US" dirty="0" smtClean="0"/>
          </a:p>
          <a:p>
            <a:pPr>
              <a:spcBef>
                <a:spcPts val="0"/>
              </a:spcBef>
              <a:buClrTx/>
              <a:buSzTx/>
            </a:pPr>
            <a:r>
              <a:rPr lang="en-US" dirty="0" smtClean="0"/>
              <a:t>The number of people dying from COPD is growing. Deaths due to COPD in women are higher than in men. COPD is often not found until the disease is very advanced because people do not know the early warning signs. </a:t>
            </a:r>
          </a:p>
          <a:p>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19</a:t>
            </a:fld>
            <a:endParaRPr lang="en-US"/>
          </a:p>
        </p:txBody>
      </p:sp>
    </p:spTree>
    <p:extLst>
      <p:ext uri="{BB962C8B-B14F-4D97-AF65-F5344CB8AC3E}">
        <p14:creationId xmlns:p14="http://schemas.microsoft.com/office/powerpoint/2010/main" val="3553810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rPr>
              <a:t>You may be more likely to get COPD if you had a lot of serious lung infections when you were a child. People who get emphysema in their 30s or 40s may have a disorder that runs in families, called alpha-1 antitrypsin deficiency. But this is rare.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20</a:t>
            </a:fld>
            <a:endParaRPr lang="en-US"/>
          </a:p>
        </p:txBody>
      </p:sp>
    </p:spTree>
    <p:extLst>
      <p:ext uri="{BB962C8B-B14F-4D97-AF65-F5344CB8AC3E}">
        <p14:creationId xmlns:p14="http://schemas.microsoft.com/office/powerpoint/2010/main" val="1141083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find out if you have COPD, a doctor will:</a:t>
            </a:r>
          </a:p>
          <a:p>
            <a:r>
              <a:rPr lang="en-US" dirty="0" smtClean="0"/>
              <a:t>Do a physical exam and listen to your lungs. </a:t>
            </a:r>
          </a:p>
          <a:p>
            <a:r>
              <a:rPr lang="en-US" dirty="0" smtClean="0"/>
              <a:t>Ask you questions about your past health and whether you smoke or have been exposed to other things that can irritate your lungs.</a:t>
            </a:r>
          </a:p>
          <a:p>
            <a:r>
              <a:rPr lang="en-US" dirty="0" smtClean="0"/>
              <a:t>Have you do breathing tests, including spirometry, to find out how well your lungs work.</a:t>
            </a:r>
          </a:p>
          <a:p>
            <a:r>
              <a:rPr lang="en-US" dirty="0" smtClean="0"/>
              <a:t>Do chest X-rays and other tests to help rule out other problems that could be causing your symptoms.</a:t>
            </a:r>
          </a:p>
          <a:p>
            <a:r>
              <a:rPr lang="en-US" dirty="0" smtClean="0"/>
              <a:t>If there is a chance you could have COPD, it is very important to find out as soon as you can. This gives you time to take steps to slow the damage to your lungs. </a:t>
            </a:r>
          </a:p>
          <a:p>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21</a:t>
            </a:fld>
            <a:endParaRPr lang="en-US"/>
          </a:p>
        </p:txBody>
      </p:sp>
    </p:spTree>
    <p:extLst>
      <p:ext uri="{BB962C8B-B14F-4D97-AF65-F5344CB8AC3E}">
        <p14:creationId xmlns:p14="http://schemas.microsoft.com/office/powerpoint/2010/main" val="1212081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buClrTx/>
              <a:buSzTx/>
              <a:buNone/>
            </a:pPr>
            <a:r>
              <a:rPr lang="en-US" sz="1200" dirty="0" smtClean="0">
                <a:solidFill>
                  <a:prstClr val="black"/>
                </a:solidFill>
              </a:rPr>
              <a:t>If you are a smoker, the single most effective treatment is quitting smoking. </a:t>
            </a:r>
          </a:p>
          <a:p>
            <a:pPr marL="0" lvl="0" indent="0">
              <a:spcBef>
                <a:spcPts val="0"/>
              </a:spcBef>
              <a:buClrTx/>
              <a:buSzTx/>
              <a:buNone/>
            </a:pPr>
            <a:endParaRPr lang="en-US" sz="1200" dirty="0" smtClean="0">
              <a:solidFill>
                <a:prstClr val="black"/>
              </a:solidFill>
            </a:endParaRPr>
          </a:p>
          <a:p>
            <a:pPr marL="0" lvl="0" indent="0">
              <a:spcBef>
                <a:spcPts val="0"/>
              </a:spcBef>
              <a:buClrTx/>
              <a:buSzTx/>
              <a:buNone/>
            </a:pPr>
            <a:r>
              <a:rPr lang="en-US" sz="1200" dirty="0" smtClean="0">
                <a:solidFill>
                  <a:prstClr val="black"/>
                </a:solidFill>
              </a:rPr>
              <a:t>•Take your medicine as prescribed by your doctor.  These are usually inhalers that can open your airways and keep them from getting swollen.  Some may be taken with a nebulizer, a machine that changes liquid medicine into a fine mist which makes it easier to inhale deep into the lungs. </a:t>
            </a:r>
          </a:p>
          <a:p>
            <a:pPr marL="0" lvl="0" indent="0">
              <a:spcBef>
                <a:spcPts val="0"/>
              </a:spcBef>
              <a:buClrTx/>
              <a:buSzTx/>
              <a:buNone/>
            </a:pPr>
            <a:endParaRPr lang="en-US" sz="1200" dirty="0" smtClean="0">
              <a:solidFill>
                <a:prstClr val="black"/>
              </a:solidFill>
            </a:endParaRPr>
          </a:p>
          <a:p>
            <a:pPr marL="0" lvl="0" indent="0">
              <a:spcBef>
                <a:spcPts val="0"/>
              </a:spcBef>
              <a:buClrTx/>
              <a:buSzTx/>
              <a:buNone/>
            </a:pPr>
            <a:r>
              <a:rPr lang="en-US" sz="1200" dirty="0" smtClean="0">
                <a:solidFill>
                  <a:prstClr val="black"/>
                </a:solidFill>
              </a:rPr>
              <a:t>•If your COPD is severe, oxygen therapy may be used to help with shortness of breath.  This may be needed all day and all night or only part of the time.  Be sure to understand how to safely use oxygen. </a:t>
            </a:r>
          </a:p>
          <a:p>
            <a:pPr marL="0" lvl="0" indent="0">
              <a:spcBef>
                <a:spcPts val="0"/>
              </a:spcBef>
              <a:buClrTx/>
              <a:buSzTx/>
              <a:buNone/>
            </a:pPr>
            <a:endParaRPr lang="en-US" sz="1200" dirty="0" smtClean="0">
              <a:solidFill>
                <a:prstClr val="black"/>
              </a:solidFill>
            </a:endParaRPr>
          </a:p>
          <a:p>
            <a:pPr marL="0" lvl="0" indent="0">
              <a:spcBef>
                <a:spcPts val="0"/>
              </a:spcBef>
              <a:buClrTx/>
              <a:buSzTx/>
              <a:buNone/>
            </a:pPr>
            <a:r>
              <a:rPr lang="en-US" sz="1200" dirty="0" smtClean="0">
                <a:solidFill>
                  <a:prstClr val="black"/>
                </a:solidFill>
              </a:rPr>
              <a:t>•Pulmonary Rehabilitation is a program that teaches you about COPD, how to exercise and how to manage your disease, and provides support and counseling.  Most local hospitals/health</a:t>
            </a:r>
            <a:r>
              <a:rPr lang="en-US" sz="1200" baseline="0" dirty="0" smtClean="0">
                <a:solidFill>
                  <a:prstClr val="black"/>
                </a:solidFill>
              </a:rPr>
              <a:t> systems have </a:t>
            </a:r>
            <a:r>
              <a:rPr lang="en-US" sz="1200" baseline="0" dirty="0" err="1" smtClean="0">
                <a:solidFill>
                  <a:prstClr val="black"/>
                </a:solidFill>
              </a:rPr>
              <a:t>Pulm</a:t>
            </a:r>
            <a:r>
              <a:rPr lang="en-US" sz="1200" baseline="0" dirty="0" smtClean="0">
                <a:solidFill>
                  <a:prstClr val="black"/>
                </a:solidFill>
              </a:rPr>
              <a:t>. Rehab programs.</a:t>
            </a:r>
            <a:endParaRPr lang="en-US" sz="1200" dirty="0" smtClean="0">
              <a:solidFill>
                <a:prstClr val="black"/>
              </a:solidFill>
            </a:endParaRPr>
          </a:p>
          <a:p>
            <a:pPr marL="0" lvl="0" indent="0">
              <a:spcBef>
                <a:spcPts val="0"/>
              </a:spcBef>
              <a:buClrTx/>
              <a:buSzTx/>
              <a:buNone/>
            </a:pPr>
            <a:r>
              <a:rPr lang="en-US" sz="1200" dirty="0" smtClean="0">
                <a:solidFill>
                  <a:prstClr val="black"/>
                </a:solidFill>
              </a:rPr>
              <a:t> </a:t>
            </a:r>
          </a:p>
          <a:p>
            <a:pPr marL="0" lvl="0" indent="0">
              <a:spcBef>
                <a:spcPts val="0"/>
              </a:spcBef>
              <a:buClrTx/>
              <a:buSzTx/>
              <a:buNone/>
            </a:pPr>
            <a:r>
              <a:rPr lang="en-US" sz="1200" dirty="0" smtClean="0">
                <a:solidFill>
                  <a:prstClr val="black"/>
                </a:solidFill>
              </a:rPr>
              <a:t>•In some rare cases, surgery may be recommended for people with very severe COPD.</a:t>
            </a:r>
          </a:p>
          <a:p>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22</a:t>
            </a:fld>
            <a:endParaRPr lang="en-US"/>
          </a:p>
        </p:txBody>
      </p:sp>
    </p:spTree>
    <p:extLst>
      <p:ext uri="{BB962C8B-B14F-4D97-AF65-F5344CB8AC3E}">
        <p14:creationId xmlns:p14="http://schemas.microsoft.com/office/powerpoint/2010/main" val="1392435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If you smoke, you should make a plan to quit. If you live with someone who smokes, discuss ways to avoid or limit your exposure to tobacco smoke. </a:t>
            </a:r>
          </a:p>
          <a:p>
            <a:endParaRPr lang="en-US" dirty="0" smtClean="0"/>
          </a:p>
          <a:p>
            <a:r>
              <a:rPr lang="en-US" dirty="0" smtClean="0"/>
              <a:t>Contact: MAH (info on next slide), Kaiser (if applicable),</a:t>
            </a:r>
            <a:r>
              <a:rPr lang="en-US" baseline="0" dirty="0" smtClean="0"/>
              <a:t> your insurance company (customer service # usually on the card) or go to ACS , ALA or www.quitnet.com for more information.  And many other web sites/apps – LiveStrong.com.</a:t>
            </a:r>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23</a:t>
            </a:fld>
            <a:endParaRPr lang="en-US"/>
          </a:p>
        </p:txBody>
      </p:sp>
    </p:spTree>
    <p:extLst>
      <p:ext uri="{BB962C8B-B14F-4D97-AF65-F5344CB8AC3E}">
        <p14:creationId xmlns:p14="http://schemas.microsoft.com/office/powerpoint/2010/main" val="2559656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rPr>
              <a:t>For those with asthma or COPD who are on the state’s health insurance plan (</a:t>
            </a:r>
            <a:r>
              <a:rPr lang="en-US" dirty="0" err="1" smtClean="0">
                <a:solidFill>
                  <a:prstClr val="black"/>
                </a:solidFill>
              </a:rPr>
              <a:t>COVACare</a:t>
            </a:r>
            <a:r>
              <a:rPr lang="en-US" baseline="0" dirty="0" smtClean="0">
                <a:solidFill>
                  <a:prstClr val="black"/>
                </a:solidFill>
              </a:rPr>
              <a:t> and COVA </a:t>
            </a:r>
            <a:r>
              <a:rPr lang="en-US" baseline="0" dirty="0" err="1" smtClean="0">
                <a:solidFill>
                  <a:prstClr val="black"/>
                </a:solidFill>
              </a:rPr>
              <a:t>HealthAware</a:t>
            </a:r>
            <a:r>
              <a:rPr lang="en-US" baseline="0" dirty="0" smtClean="0">
                <a:solidFill>
                  <a:prstClr val="black"/>
                </a:solidFill>
              </a:rPr>
              <a:t>)</a:t>
            </a:r>
            <a:r>
              <a:rPr lang="en-US" dirty="0" smtClean="0">
                <a:solidFill>
                  <a:prstClr val="black"/>
                </a:solidFill>
              </a:rPr>
              <a:t>, did you know that you can choose to be part of an incentive program?  Call ASAP</a:t>
            </a:r>
            <a:r>
              <a:rPr lang="en-US" baseline="0" dirty="0" smtClean="0">
                <a:solidFill>
                  <a:prstClr val="black"/>
                </a:solidFill>
              </a:rPr>
              <a:t> to enroll – have to have </a:t>
            </a:r>
            <a:r>
              <a:rPr lang="en-US" b="1" baseline="0" dirty="0" smtClean="0">
                <a:solidFill>
                  <a:prstClr val="black"/>
                </a:solidFill>
              </a:rPr>
              <a:t>90 days compliance before Tier 1 and Tier 2 medication copays are waived!</a:t>
            </a:r>
            <a:endParaRPr lang="en-US" b="1" dirty="0" smtClean="0">
              <a:solidFill>
                <a:prstClr val="black"/>
              </a:solidFill>
            </a:endParaRPr>
          </a:p>
          <a:p>
            <a:endParaRPr lang="en-US" b="1" dirty="0"/>
          </a:p>
        </p:txBody>
      </p:sp>
      <p:sp>
        <p:nvSpPr>
          <p:cNvPr id="4" name="Slide Number Placeholder 3"/>
          <p:cNvSpPr>
            <a:spLocks noGrp="1"/>
          </p:cNvSpPr>
          <p:nvPr>
            <p:ph type="sldNum" sz="quarter" idx="10"/>
          </p:nvPr>
        </p:nvSpPr>
        <p:spPr/>
        <p:txBody>
          <a:bodyPr/>
          <a:lstStyle/>
          <a:p>
            <a:fld id="{40F36D38-2F3B-4E00-ACAD-ED1BEAC76725}" type="slidenum">
              <a:rPr lang="en-US" smtClean="0"/>
              <a:t>24</a:t>
            </a:fld>
            <a:endParaRPr lang="en-US"/>
          </a:p>
        </p:txBody>
      </p:sp>
    </p:spTree>
    <p:extLst>
      <p:ext uri="{BB962C8B-B14F-4D97-AF65-F5344CB8AC3E}">
        <p14:creationId xmlns:p14="http://schemas.microsoft.com/office/powerpoint/2010/main" val="3636429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number of different allergens are responsible for allergic reactions. The most common include:</a:t>
            </a:r>
          </a:p>
          <a:p>
            <a:r>
              <a:rPr lang="en-US" dirty="0" smtClean="0"/>
              <a:t>•    Pollen</a:t>
            </a:r>
          </a:p>
          <a:p>
            <a:r>
              <a:rPr lang="en-US" dirty="0" smtClean="0"/>
              <a:t>•    Dust</a:t>
            </a:r>
          </a:p>
          <a:p>
            <a:r>
              <a:rPr lang="en-US" dirty="0" smtClean="0"/>
              <a:t>•    Food</a:t>
            </a:r>
          </a:p>
          <a:p>
            <a:r>
              <a:rPr lang="en-US" dirty="0" smtClean="0"/>
              <a:t>•    Insect stings</a:t>
            </a:r>
          </a:p>
          <a:p>
            <a:r>
              <a:rPr lang="en-US" dirty="0" smtClean="0"/>
              <a:t>•    Animal dander</a:t>
            </a:r>
          </a:p>
          <a:p>
            <a:r>
              <a:rPr lang="en-US" dirty="0" smtClean="0"/>
              <a:t>•    Mold</a:t>
            </a:r>
          </a:p>
          <a:p>
            <a:r>
              <a:rPr lang="en-US" dirty="0" smtClean="0"/>
              <a:t>•    Medications</a:t>
            </a:r>
          </a:p>
          <a:p>
            <a:r>
              <a:rPr lang="en-US" dirty="0" smtClean="0"/>
              <a:t>•    Latex</a:t>
            </a:r>
          </a:p>
          <a:p>
            <a:r>
              <a:rPr lang="en-US" dirty="0" smtClean="0"/>
              <a:t>Source:  http://www.aaaai.org/conditions-and-treatments/allergies.aspx</a:t>
            </a:r>
          </a:p>
          <a:p>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4</a:t>
            </a:fld>
            <a:endParaRPr lang="en-US"/>
          </a:p>
        </p:txBody>
      </p:sp>
    </p:spTree>
    <p:extLst>
      <p:ext uri="{BB962C8B-B14F-4D97-AF65-F5344CB8AC3E}">
        <p14:creationId xmlns:p14="http://schemas.microsoft.com/office/powerpoint/2010/main" val="1029579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more resources available on our website and in the accompanying booklet.</a:t>
            </a:r>
          </a:p>
          <a:p>
            <a:endParaRPr lang="en-US" dirty="0" smtClean="0"/>
          </a:p>
          <a:p>
            <a:r>
              <a:rPr lang="en-US" dirty="0" smtClean="0"/>
              <a:t>ALA – toll free #</a:t>
            </a:r>
            <a:r>
              <a:rPr lang="en-US" baseline="0" dirty="0" smtClean="0"/>
              <a:t> is 800-LUNGUSA.  Tons for information and services available </a:t>
            </a:r>
            <a:r>
              <a:rPr lang="en-US" baseline="0" smtClean="0"/>
              <a:t>to through ALA.</a:t>
            </a:r>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25</a:t>
            </a:fld>
            <a:endParaRPr lang="en-US"/>
          </a:p>
        </p:txBody>
      </p:sp>
    </p:spTree>
    <p:extLst>
      <p:ext uri="{BB962C8B-B14F-4D97-AF65-F5344CB8AC3E}">
        <p14:creationId xmlns:p14="http://schemas.microsoft.com/office/powerpoint/2010/main" val="2928099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26</a:t>
            </a:fld>
            <a:endParaRPr lang="en-US"/>
          </a:p>
        </p:txBody>
      </p:sp>
    </p:spTree>
    <p:extLst>
      <p:ext uri="{BB962C8B-B14F-4D97-AF65-F5344CB8AC3E}">
        <p14:creationId xmlns:p14="http://schemas.microsoft.com/office/powerpoint/2010/main" val="926098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Causes Springtime Allergies? </a:t>
            </a:r>
          </a:p>
          <a:p>
            <a:r>
              <a:rPr lang="en-US" dirty="0" smtClean="0"/>
              <a:t>Spring allergies are a result of pollen from trees, which can start pollinating anytime from January to April, depending on the climate and location. Trees that are known to cause severe allergies include oak, olive, elm, birch, ash, hickory, poplar, sycamore, maple, cypress, and walnut. In some areas of the world, some weeds will also pollinate in the springtime. </a:t>
            </a:r>
          </a:p>
          <a:p>
            <a:r>
              <a:rPr lang="en-US" b="1" dirty="0" smtClean="0"/>
              <a:t>What Causes Summertime Allergies? </a:t>
            </a:r>
          </a:p>
          <a:p>
            <a:r>
              <a:rPr lang="en-US" dirty="0" smtClean="0"/>
              <a:t>Grass pollen is typically the main cause of late spring and early summer allergies. Grass pollen is highest at these times. However, grass may cause allergies through much of the year if someone is mowing the lawn or lying in the grass. Contact with grass can result in itching and hives in people who are allergic to grass pollen, this is called contact </a:t>
            </a:r>
            <a:r>
              <a:rPr lang="en-US" dirty="0" err="1" smtClean="0"/>
              <a:t>urticaria</a:t>
            </a:r>
            <a:r>
              <a:rPr lang="en-US" dirty="0" smtClean="0"/>
              <a:t>. </a:t>
            </a:r>
          </a:p>
          <a:p>
            <a:r>
              <a:rPr lang="en-US" dirty="0" smtClean="0"/>
              <a:t>Grasses can be divided into two major classes, northern and southern grasses. Northern grasses are common in colder climates, and include timothy, rye, orchard, sweet vernal, red top, and blue grasses. Southern grasses are present in warmer climates, with Bermuda grass being the major grass in this category. </a:t>
            </a:r>
          </a:p>
          <a:p>
            <a:r>
              <a:rPr lang="en-US" b="1" dirty="0" smtClean="0"/>
              <a:t>What Causes Fall Allergies? </a:t>
            </a:r>
          </a:p>
          <a:p>
            <a:r>
              <a:rPr lang="en-US" dirty="0" smtClean="0"/>
              <a:t>Weed pollen is the main cause of seasonal allergy in the late summer and early fall. Depending on the area of North America, these weeds include ragweed, sagebrush, pigweed, tumbleweed (Russian thistle), and cocklebur. In some areas of the world, some trees can pollinate in the fall as well. </a:t>
            </a:r>
          </a:p>
          <a:p>
            <a:r>
              <a:rPr lang="en-US" dirty="0" smtClean="0"/>
              <a:t>http://www.weather.com/activities/health/allergies/helpclinic/help_allergy_pollen.html </a:t>
            </a:r>
          </a:p>
          <a:p>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5</a:t>
            </a:fld>
            <a:endParaRPr lang="en-US"/>
          </a:p>
        </p:txBody>
      </p:sp>
    </p:spTree>
    <p:extLst>
      <p:ext uri="{BB962C8B-B14F-4D97-AF65-F5344CB8AC3E}">
        <p14:creationId xmlns:p14="http://schemas.microsoft.com/office/powerpoint/2010/main" val="3662823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Pay attention to the pollen count and plan accordingly.</a:t>
            </a:r>
          </a:p>
          <a:p>
            <a:r>
              <a:rPr lang="en-US" sz="1200" dirty="0" smtClean="0"/>
              <a:t>Wear a dust mask and goggles while doing yard work,</a:t>
            </a:r>
            <a:r>
              <a:rPr lang="en-US" sz="1200" baseline="0" dirty="0" smtClean="0"/>
              <a:t> especially in the morning, to reduce the impacts of airborne pollen.</a:t>
            </a:r>
          </a:p>
          <a:p>
            <a:r>
              <a:rPr lang="en-US" sz="1200" baseline="0" dirty="0" smtClean="0"/>
              <a:t>Shower before bed or after extended time outdoors to rinse away pollen.</a:t>
            </a:r>
          </a:p>
          <a:p>
            <a:r>
              <a:rPr lang="en-US" sz="1200" baseline="0" dirty="0" smtClean="0"/>
              <a:t>Do not hang clothes on the line.</a:t>
            </a:r>
          </a:p>
          <a:p>
            <a:r>
              <a:rPr lang="en-US" sz="1200" baseline="0" dirty="0" smtClean="0"/>
              <a:t>Take coats and shoes off…reduces </a:t>
            </a:r>
            <a:r>
              <a:rPr lang="en-US" sz="1200" baseline="0" dirty="0" smtClean="0">
                <a:solidFill>
                  <a:srgbClr val="FF0000"/>
                </a:solidFill>
              </a:rPr>
              <a:t>??% </a:t>
            </a:r>
            <a:r>
              <a:rPr lang="en-US" sz="1200" baseline="0" dirty="0" smtClean="0"/>
              <a:t>of dust and dirt in home.</a:t>
            </a:r>
          </a:p>
          <a:p>
            <a:endParaRPr lang="en-US" sz="1200" baseline="0" dirty="0" smtClean="0"/>
          </a:p>
          <a:p>
            <a:endParaRPr lang="en-US" sz="1200" baseline="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6</a:t>
            </a:fld>
            <a:endParaRPr lang="en-US"/>
          </a:p>
        </p:txBody>
      </p:sp>
    </p:spTree>
    <p:extLst>
      <p:ext uri="{BB962C8B-B14F-4D97-AF65-F5344CB8AC3E}">
        <p14:creationId xmlns:p14="http://schemas.microsoft.com/office/powerpoint/2010/main" val="157508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Bedding is a popular home for dust mites, a common trigger of allergies and asthma. Wash your bedding every week in water that is at least 130 F. Dry it in a hot dryer. This includes couch throws and blankets.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Carpeting is another happy habitat for dust mites. Choose hard wood or low-nap carpet.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Wipe window frames and glass to prevent mold and mildew. Wash curtains</a:t>
            </a:r>
            <a:r>
              <a:rPr lang="en-US" baseline="0" dirty="0" smtClean="0"/>
              <a:t> regularly.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The less upholstery in the room, the better. Clutter encourages dust. Don’t store things under your bed.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5. Dust mites and mold like a warm, damp bedroom. Use your air conditioner. Dust mites don’t reproduce well when it’s below 77 F.</a:t>
            </a:r>
          </a:p>
          <a:p>
            <a:pPr marL="0" indent="0">
              <a:buNone/>
            </a:pPr>
            <a:r>
              <a:rPr lang="en-US" dirty="0" smtClean="0"/>
              <a:t>6. Restricting a pet from the bedroom can be hard, but dander, saliva, and urine from pets with fur can carry allergens. Ideally, your pet should sleep elsewhere.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7</a:t>
            </a:fld>
            <a:endParaRPr lang="en-US"/>
          </a:p>
        </p:txBody>
      </p:sp>
    </p:spTree>
    <p:extLst>
      <p:ext uri="{BB962C8B-B14F-4D97-AF65-F5344CB8AC3E}">
        <p14:creationId xmlns:p14="http://schemas.microsoft.com/office/powerpoint/2010/main" val="400539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Restricting a pet from the bedroom can be hard (especially if they know</a:t>
            </a:r>
            <a:r>
              <a:rPr lang="en-US" baseline="0" dirty="0" smtClean="0"/>
              <a:t> how to open doors like these two!)</a:t>
            </a:r>
            <a:r>
              <a:rPr lang="en-US" dirty="0" smtClean="0"/>
              <a:t>, but dander, saliva, and urine from pets with fur can carry allergens. Ideally, your pet should sleep elsewhere.</a:t>
            </a:r>
          </a:p>
        </p:txBody>
      </p:sp>
      <p:sp>
        <p:nvSpPr>
          <p:cNvPr id="4" name="Slide Number Placeholder 3"/>
          <p:cNvSpPr>
            <a:spLocks noGrp="1"/>
          </p:cNvSpPr>
          <p:nvPr>
            <p:ph type="sldNum" sz="quarter" idx="10"/>
          </p:nvPr>
        </p:nvSpPr>
        <p:spPr/>
        <p:txBody>
          <a:bodyPr/>
          <a:lstStyle/>
          <a:p>
            <a:fld id="{40F36D38-2F3B-4E00-ACAD-ED1BEAC76725}" type="slidenum">
              <a:rPr lang="en-US" smtClean="0"/>
              <a:t>8</a:t>
            </a:fld>
            <a:endParaRPr lang="en-US"/>
          </a:p>
        </p:txBody>
      </p:sp>
    </p:spTree>
    <p:extLst>
      <p:ext uri="{BB962C8B-B14F-4D97-AF65-F5344CB8AC3E}">
        <p14:creationId xmlns:p14="http://schemas.microsoft.com/office/powerpoint/2010/main" val="18245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a:t>
            </a:r>
            <a:r>
              <a:rPr lang="en-US" baseline="0" dirty="0" smtClean="0"/>
              <a:t> you tell if it is an allergy or a cold?</a:t>
            </a:r>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7646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95"/>
              </a:spcBef>
              <a:spcAft>
                <a:spcPts val="1200"/>
              </a:spcAft>
            </a:pPr>
            <a:r>
              <a:rPr lang="en-US" sz="1200" dirty="0" smtClean="0">
                <a:solidFill>
                  <a:srgbClr val="000000"/>
                </a:solidFill>
                <a:effectLst/>
                <a:latin typeface="Verdana"/>
                <a:ea typeface="Times New Roman"/>
              </a:rPr>
              <a:t>You can’t prevent asthma, however, you can take steps to control it and prevent its symptoms. </a:t>
            </a:r>
            <a:endParaRPr lang="en-US" sz="2000" dirty="0" smtClean="0">
              <a:effectLst/>
              <a:latin typeface="Times New Roman"/>
              <a:ea typeface="Times New Roman"/>
            </a:endParaRPr>
          </a:p>
          <a:p>
            <a:pPr marL="342900" marR="0" lvl="0" indent="-342900">
              <a:lnSpc>
                <a:spcPct val="115000"/>
              </a:lnSpc>
              <a:spcBef>
                <a:spcPts val="320"/>
              </a:spcBef>
              <a:spcAft>
                <a:spcPts val="320"/>
              </a:spcAft>
              <a:buSzPts val="1000"/>
              <a:buFont typeface="Symbol"/>
              <a:buChar char=""/>
              <a:tabLst>
                <a:tab pos="457200" algn="l"/>
              </a:tabLst>
            </a:pPr>
            <a:r>
              <a:rPr lang="en-US" sz="1200" dirty="0" smtClean="0">
                <a:solidFill>
                  <a:srgbClr val="000000"/>
                </a:solidFill>
                <a:effectLst/>
                <a:latin typeface="Verdana"/>
                <a:ea typeface="Calibri"/>
                <a:cs typeface="Times New Roman"/>
              </a:rPr>
              <a:t>Learn about your asthma and ways to control it.</a:t>
            </a:r>
            <a:endParaRPr lang="en-US" sz="1800" dirty="0" smtClean="0">
              <a:solidFill>
                <a:srgbClr val="000000"/>
              </a:solidFill>
              <a:effectLst/>
              <a:latin typeface="+mn-lt"/>
              <a:ea typeface="Calibri"/>
              <a:cs typeface="Times New Roman"/>
            </a:endParaRPr>
          </a:p>
          <a:p>
            <a:pPr marL="342900" marR="0" lvl="0" indent="-342900">
              <a:lnSpc>
                <a:spcPct val="115000"/>
              </a:lnSpc>
              <a:spcBef>
                <a:spcPts val="320"/>
              </a:spcBef>
              <a:spcAft>
                <a:spcPts val="320"/>
              </a:spcAft>
              <a:buSzPts val="1000"/>
              <a:buFont typeface="Symbol"/>
              <a:buChar char=""/>
              <a:tabLst>
                <a:tab pos="457200" algn="l"/>
              </a:tabLst>
            </a:pPr>
            <a:r>
              <a:rPr lang="en-US" sz="1200" dirty="0" smtClean="0">
                <a:solidFill>
                  <a:srgbClr val="000000"/>
                </a:solidFill>
                <a:effectLst/>
                <a:latin typeface="Verdana"/>
                <a:ea typeface="Calibri"/>
                <a:cs typeface="Times New Roman"/>
              </a:rPr>
              <a:t>Follow your written asthma action plan. </a:t>
            </a:r>
            <a:endParaRPr lang="en-US" sz="1800" dirty="0" smtClean="0">
              <a:solidFill>
                <a:srgbClr val="000000"/>
              </a:solidFill>
              <a:effectLst/>
              <a:latin typeface="+mn-lt"/>
              <a:ea typeface="Calibri"/>
              <a:cs typeface="Times New Roman"/>
            </a:endParaRPr>
          </a:p>
          <a:p>
            <a:pPr marL="342900" marR="0" lvl="0" indent="-342900">
              <a:lnSpc>
                <a:spcPct val="115000"/>
              </a:lnSpc>
              <a:spcBef>
                <a:spcPts val="320"/>
              </a:spcBef>
              <a:spcAft>
                <a:spcPts val="320"/>
              </a:spcAft>
              <a:buSzPts val="1000"/>
              <a:buFont typeface="Symbol"/>
              <a:buChar char=""/>
              <a:tabLst>
                <a:tab pos="457200" algn="l"/>
              </a:tabLst>
            </a:pPr>
            <a:r>
              <a:rPr lang="en-US" sz="1200" dirty="0" smtClean="0">
                <a:solidFill>
                  <a:srgbClr val="000000"/>
                </a:solidFill>
                <a:effectLst/>
                <a:latin typeface="Verdana"/>
                <a:ea typeface="Calibri"/>
                <a:cs typeface="Times New Roman"/>
              </a:rPr>
              <a:t>Use medicines as your doctor prescribes.</a:t>
            </a:r>
            <a:endParaRPr lang="en-US" sz="1800" dirty="0" smtClean="0">
              <a:solidFill>
                <a:srgbClr val="000000"/>
              </a:solidFill>
              <a:effectLst/>
              <a:latin typeface="+mn-lt"/>
              <a:ea typeface="Calibri"/>
              <a:cs typeface="Times New Roman"/>
            </a:endParaRPr>
          </a:p>
          <a:p>
            <a:pPr marL="342900" marR="0" lvl="0" indent="-342900">
              <a:lnSpc>
                <a:spcPct val="115000"/>
              </a:lnSpc>
              <a:spcBef>
                <a:spcPts val="320"/>
              </a:spcBef>
              <a:spcAft>
                <a:spcPts val="320"/>
              </a:spcAft>
              <a:buSzPts val="1000"/>
              <a:buFont typeface="Symbol"/>
              <a:buChar char=""/>
              <a:tabLst>
                <a:tab pos="457200" algn="l"/>
              </a:tabLst>
            </a:pPr>
            <a:r>
              <a:rPr lang="en-US" sz="1200" dirty="0" smtClean="0">
                <a:solidFill>
                  <a:srgbClr val="000000"/>
                </a:solidFill>
                <a:effectLst/>
                <a:latin typeface="Verdana"/>
                <a:ea typeface="Calibri"/>
                <a:cs typeface="Times New Roman"/>
              </a:rPr>
              <a:t>Identify and try to avoid things that make your asthma worse (asthma triggers). </a:t>
            </a:r>
            <a:endParaRPr lang="en-US" sz="1800" dirty="0" smtClean="0">
              <a:solidFill>
                <a:srgbClr val="000000"/>
              </a:solidFill>
              <a:effectLst/>
              <a:latin typeface="+mn-lt"/>
              <a:ea typeface="Calibri"/>
              <a:cs typeface="Times New Roman"/>
            </a:endParaRPr>
          </a:p>
          <a:p>
            <a:pPr marL="342900" marR="0" lvl="0" indent="-342900">
              <a:lnSpc>
                <a:spcPct val="115000"/>
              </a:lnSpc>
              <a:spcBef>
                <a:spcPts val="320"/>
              </a:spcBef>
              <a:spcAft>
                <a:spcPts val="320"/>
              </a:spcAft>
              <a:buSzPts val="1000"/>
              <a:buFont typeface="Symbol"/>
              <a:buChar char=""/>
              <a:tabLst>
                <a:tab pos="457200" algn="l"/>
              </a:tabLst>
            </a:pPr>
            <a:r>
              <a:rPr lang="en-US" sz="1200" dirty="0" smtClean="0">
                <a:solidFill>
                  <a:srgbClr val="000000"/>
                </a:solidFill>
                <a:effectLst/>
                <a:latin typeface="Verdana"/>
                <a:ea typeface="Calibri"/>
                <a:cs typeface="Times New Roman"/>
              </a:rPr>
              <a:t>Keep track of your asthma symptoms and level of control.</a:t>
            </a:r>
            <a:endParaRPr lang="en-US" sz="1800" dirty="0" smtClean="0">
              <a:solidFill>
                <a:srgbClr val="000000"/>
              </a:solidFill>
              <a:effectLst/>
              <a:latin typeface="+mn-lt"/>
              <a:ea typeface="Calibri"/>
              <a:cs typeface="Times New Roman"/>
            </a:endParaRPr>
          </a:p>
          <a:p>
            <a:pPr marL="342900" marR="0" lvl="0" indent="-342900">
              <a:lnSpc>
                <a:spcPct val="115000"/>
              </a:lnSpc>
              <a:spcBef>
                <a:spcPts val="320"/>
              </a:spcBef>
              <a:spcAft>
                <a:spcPts val="320"/>
              </a:spcAft>
              <a:buSzPts val="1000"/>
              <a:buFont typeface="Symbol"/>
              <a:buChar char=""/>
              <a:tabLst>
                <a:tab pos="457200" algn="l"/>
              </a:tabLst>
            </a:pPr>
            <a:r>
              <a:rPr lang="en-US" sz="1200" dirty="0" smtClean="0">
                <a:solidFill>
                  <a:srgbClr val="000000"/>
                </a:solidFill>
                <a:effectLst/>
                <a:latin typeface="Verdana"/>
                <a:ea typeface="Calibri"/>
                <a:cs typeface="Times New Roman"/>
              </a:rPr>
              <a:t>Get regular checkups for your asthma.</a:t>
            </a:r>
            <a:endParaRPr lang="en-US" sz="1800" dirty="0">
              <a:solidFill>
                <a:srgbClr val="000000"/>
              </a:solidFill>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40F36D38-2F3B-4E00-ACAD-ED1BEAC76725}" type="slidenum">
              <a:rPr lang="en-US" smtClean="0"/>
              <a:t>12</a:t>
            </a:fld>
            <a:endParaRPr lang="en-US"/>
          </a:p>
        </p:txBody>
      </p:sp>
    </p:spTree>
    <p:extLst>
      <p:ext uri="{BB962C8B-B14F-4D97-AF65-F5344CB8AC3E}">
        <p14:creationId xmlns:p14="http://schemas.microsoft.com/office/powerpoint/2010/main" val="2248815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MEDICAL CONDITIONS</a:t>
            </a:r>
            <a:r>
              <a:rPr lang="en-US" dirty="0" smtClean="0"/>
              <a:t>- Respiratory infections, such as a cold, flu, or sinus infection, can lead to an asthma flare-up. Frequent hand washing and avoiding people who are sick will help to reduce your exposure to cold and flu. (Flu shots are recommended for individuals who have asthma.) Other conditions such as acid reflux and pregnancy can also worsen asthma symptoms.</a:t>
            </a:r>
          </a:p>
          <a:p>
            <a:r>
              <a:rPr lang="en-US" b="1" u="sng" dirty="0" smtClean="0"/>
              <a:t>FOOD &amp; MEDICINES </a:t>
            </a:r>
            <a:r>
              <a:rPr lang="en-US" dirty="0" smtClean="0"/>
              <a:t>– Common triggers are peanuts, shellfish, aspirin and NSAIDS.  Be sure to discuss over the counter and herbal supplements you may use with your health care provider.</a:t>
            </a:r>
          </a:p>
          <a:p>
            <a:r>
              <a:rPr lang="en-US" b="1" u="sng" dirty="0" smtClean="0"/>
              <a:t>SMOKE</a:t>
            </a:r>
            <a:r>
              <a:rPr lang="en-US" dirty="0" smtClean="0"/>
              <a:t> - All types of smoke can make it hard to breathe – including smoke from cigarettes, wood burning fireplaces or burning leaves. </a:t>
            </a:r>
          </a:p>
          <a:p>
            <a:r>
              <a:rPr lang="en-US" b="1" u="sng" dirty="0" smtClean="0"/>
              <a:t>WEATHER, POLLEN and POLLUTION </a:t>
            </a:r>
            <a:r>
              <a:rPr lang="en-US" dirty="0" smtClean="0"/>
              <a:t>- Changes in the season can bring on an asthma episode due to increased pollen in the air. Limit your time outdoors during high pollen times such as spring and fall. Also, extreme temperatures (hot and cold) can trigger symptoms. Be prepared for the weather before you leave your home by checking the pollen count and air quality index. </a:t>
            </a:r>
          </a:p>
          <a:p>
            <a:r>
              <a:rPr lang="en-US" sz="1200" b="1" u="sng" dirty="0" smtClean="0"/>
              <a:t>ANIMALS</a:t>
            </a:r>
            <a:r>
              <a:rPr lang="en-US" sz="1200" dirty="0" smtClean="0"/>
              <a:t> - Dander and saliva from animals with fur or feathers. Reduce your exposure by vacuuming and damp dusting weekly. Try to keep your pets out of the bedroom.</a:t>
            </a:r>
          </a:p>
          <a:p>
            <a:r>
              <a:rPr lang="en-US" sz="1200" b="1" u="sng" dirty="0" smtClean="0"/>
              <a:t>PESTS</a:t>
            </a:r>
            <a:r>
              <a:rPr lang="en-US" sz="1200" dirty="0" smtClean="0"/>
              <a:t> - Dust mites, cockroaches and rodents. To reduce your exposure to these triggers, wash bedding regularly, fix leaks, store garbage outside, vacuum and dust weekly, and use allergen-proof pillow and mattress covers.</a:t>
            </a:r>
          </a:p>
          <a:p>
            <a:r>
              <a:rPr lang="en-US" sz="1200" b="1" u="sng" dirty="0" smtClean="0"/>
              <a:t>MOLD</a:t>
            </a:r>
            <a:r>
              <a:rPr lang="en-US" sz="1200" dirty="0" smtClean="0"/>
              <a:t>- You can reduce your exposure by cleaning visible mold, throwing away moldy items, running a dehumidifier and using the exhaust fan when showering. </a:t>
            </a:r>
          </a:p>
          <a:p>
            <a:r>
              <a:rPr lang="en-US" sz="1200" b="1" u="sng" dirty="0" smtClean="0"/>
              <a:t>EXERCISE</a:t>
            </a:r>
            <a:r>
              <a:rPr lang="en-US" sz="1200" dirty="0" smtClean="0"/>
              <a:t> - Staying active is very important to your overall health. If you have exercise induced asthma symptoms, talk with your doctor about medicines that can help you stay active.  </a:t>
            </a:r>
          </a:p>
          <a:p>
            <a:r>
              <a:rPr lang="en-US" sz="1200" b="1" u="sng" dirty="0" smtClean="0"/>
              <a:t>EMOTIONS</a:t>
            </a:r>
            <a:r>
              <a:rPr lang="en-US" sz="1200" dirty="0" smtClean="0"/>
              <a:t> - Strong emotions can increase rapid breathing and trigger asthma symptoms. Stress can be a trigger as well as anger, fear and yelling.</a:t>
            </a:r>
          </a:p>
          <a:p>
            <a:r>
              <a:rPr lang="en-US" sz="1200" b="1" u="sng" dirty="0" smtClean="0"/>
              <a:t>STRONG ODORS </a:t>
            </a:r>
            <a:r>
              <a:rPr lang="en-US" sz="1200" dirty="0" smtClean="0"/>
              <a:t>- Perfumes, deodorants, and other personal care products as well as candles and cleaning supplies.</a:t>
            </a:r>
          </a:p>
          <a:p>
            <a:endParaRPr lang="en-US" dirty="0"/>
          </a:p>
        </p:txBody>
      </p:sp>
      <p:sp>
        <p:nvSpPr>
          <p:cNvPr id="4" name="Slide Number Placeholder 3"/>
          <p:cNvSpPr>
            <a:spLocks noGrp="1"/>
          </p:cNvSpPr>
          <p:nvPr>
            <p:ph type="sldNum" sz="quarter" idx="10"/>
          </p:nvPr>
        </p:nvSpPr>
        <p:spPr/>
        <p:txBody>
          <a:bodyPr/>
          <a:lstStyle/>
          <a:p>
            <a:fld id="{40F36D38-2F3B-4E00-ACAD-ED1BEAC76725}" type="slidenum">
              <a:rPr lang="en-US" smtClean="0"/>
              <a:t>13</a:t>
            </a:fld>
            <a:endParaRPr lang="en-US"/>
          </a:p>
        </p:txBody>
      </p:sp>
    </p:spTree>
    <p:extLst>
      <p:ext uri="{BB962C8B-B14F-4D97-AF65-F5344CB8AC3E}">
        <p14:creationId xmlns:p14="http://schemas.microsoft.com/office/powerpoint/2010/main" val="669787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A98CB0BF-6F13-4655-85AD-D0D19C8F17A3}" type="datetimeFigureOut">
              <a:rPr lang="en-US" smtClean="0"/>
              <a:t>12/10/2014</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3FAFB228-2F28-419C-907E-EC143A88AE2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98CB0BF-6F13-4655-85AD-D0D19C8F17A3}"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B228-2F28-419C-907E-EC143A88AE2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98CB0BF-6F13-4655-85AD-D0D19C8F17A3}"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B228-2F28-419C-907E-EC143A88AE2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A98CB0BF-6F13-4655-85AD-D0D19C8F17A3}" type="datetimeFigureOut">
              <a:rPr lang="en-US" smtClean="0"/>
              <a:t>12/10/2014</a:t>
            </a:fld>
            <a:endParaRPr lang="en-US"/>
          </a:p>
        </p:txBody>
      </p:sp>
      <p:sp>
        <p:nvSpPr>
          <p:cNvPr id="9" name="Slide Number Placeholder 8"/>
          <p:cNvSpPr>
            <a:spLocks noGrp="1"/>
          </p:cNvSpPr>
          <p:nvPr>
            <p:ph type="sldNum" sz="quarter" idx="15"/>
          </p:nvPr>
        </p:nvSpPr>
        <p:spPr/>
        <p:txBody>
          <a:bodyPr rtlCol="0"/>
          <a:lstStyle/>
          <a:p>
            <a:fld id="{3FAFB228-2F28-419C-907E-EC143A88AE27}"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A98CB0BF-6F13-4655-85AD-D0D19C8F17A3}" type="datetimeFigureOut">
              <a:rPr lang="en-US" smtClean="0"/>
              <a:t>12/10/2014</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3FAFB228-2F28-419C-907E-EC143A88AE2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98CB0BF-6F13-4655-85AD-D0D19C8F17A3}" type="datetimeFigureOut">
              <a:rPr lang="en-US" smtClean="0"/>
              <a:t>12/10/2014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B228-2F28-419C-907E-EC143A88AE27}"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A98CB0BF-6F13-4655-85AD-D0D19C8F17A3}" type="datetimeFigureOut">
              <a:rPr lang="en-US" smtClean="0"/>
              <a:t>12/10/2014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B228-2F28-419C-907E-EC143A88AE27}"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A98CB0BF-6F13-4655-85AD-D0D19C8F17A3}" type="datetimeFigureOut">
              <a:rPr lang="en-US" smtClean="0"/>
              <a:t>12/10/2014</a:t>
            </a:fld>
            <a:endParaRPr lang="en-US"/>
          </a:p>
        </p:txBody>
      </p:sp>
      <p:sp>
        <p:nvSpPr>
          <p:cNvPr id="7" name="Slide Number Placeholder 6"/>
          <p:cNvSpPr>
            <a:spLocks noGrp="1"/>
          </p:cNvSpPr>
          <p:nvPr>
            <p:ph type="sldNum" sz="quarter" idx="11"/>
          </p:nvPr>
        </p:nvSpPr>
        <p:spPr/>
        <p:txBody>
          <a:bodyPr rtlCol="0"/>
          <a:lstStyle/>
          <a:p>
            <a:fld id="{3FAFB228-2F28-419C-907E-EC143A88AE27}"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8CB0BF-6F13-4655-85AD-D0D19C8F17A3}" type="datetimeFigureOut">
              <a:rPr lang="en-US" smtClean="0"/>
              <a:t>12/10/2014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B228-2F28-419C-907E-EC143A88AE2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A98CB0BF-6F13-4655-85AD-D0D19C8F17A3}" type="datetimeFigureOut">
              <a:rPr lang="en-US" smtClean="0"/>
              <a:t>12/10/2014</a:t>
            </a:fld>
            <a:endParaRPr lang="en-US"/>
          </a:p>
        </p:txBody>
      </p:sp>
      <p:sp>
        <p:nvSpPr>
          <p:cNvPr id="22" name="Slide Number Placeholder 21"/>
          <p:cNvSpPr>
            <a:spLocks noGrp="1"/>
          </p:cNvSpPr>
          <p:nvPr>
            <p:ph type="sldNum" sz="quarter" idx="15"/>
          </p:nvPr>
        </p:nvSpPr>
        <p:spPr/>
        <p:txBody>
          <a:bodyPr rtlCol="0"/>
          <a:lstStyle/>
          <a:p>
            <a:fld id="{3FAFB228-2F28-419C-907E-EC143A88AE27}"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A98CB0BF-6F13-4655-85AD-D0D19C8F17A3}" type="datetimeFigureOut">
              <a:rPr lang="en-US" smtClean="0"/>
              <a:t>12/10/2014</a:t>
            </a:fld>
            <a:endParaRPr lang="en-US"/>
          </a:p>
        </p:txBody>
      </p:sp>
      <p:sp>
        <p:nvSpPr>
          <p:cNvPr id="18" name="Slide Number Placeholder 17"/>
          <p:cNvSpPr>
            <a:spLocks noGrp="1"/>
          </p:cNvSpPr>
          <p:nvPr>
            <p:ph type="sldNum" sz="quarter" idx="11"/>
          </p:nvPr>
        </p:nvSpPr>
        <p:spPr/>
        <p:txBody>
          <a:bodyPr rtlCol="0"/>
          <a:lstStyle/>
          <a:p>
            <a:fld id="{3FAFB228-2F28-419C-907E-EC143A88AE27}"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98CB0BF-6F13-4655-85AD-D0D19C8F17A3}" type="datetimeFigureOut">
              <a:rPr lang="en-US" smtClean="0"/>
              <a:t>12/10/2014</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3FAFB228-2F28-419C-907E-EC143A88AE2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hyperlink" Target="http://www.aaaai.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drive4copd.org/WhatisDRIVE4COPD.aspx" TargetMode="External"/><Relationship Id="rId5" Type="http://schemas.openxmlformats.org/officeDocument/2006/relationships/hyperlink" Target="http://www.aafa.org/" TargetMode="External"/><Relationship Id="rId4" Type="http://schemas.openxmlformats.org/officeDocument/2006/relationships/hyperlink" Target="http://www.lung.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facebook.com/commonhealthva" TargetMode="External"/><Relationship Id="rId2" Type="http://schemas.openxmlformats.org/officeDocument/2006/relationships/hyperlink" Target="http://www.commonhealth.virginia.gov/" TargetMode="Externa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www.dhrm.virgini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4"/><Relationship Id="rId7" Type="http://schemas.openxmlformats.org/officeDocument/2006/relationships/image" Target="../media/image18.pn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notesSlide" Target="../notesSlides/notesSlide6.xml"/><Relationship Id="rId5" Type="http://schemas.openxmlformats.org/officeDocument/2006/relationships/slideLayout" Target="../slideLayouts/slideLayout5.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447800"/>
            <a:ext cx="6781800" cy="1894362"/>
          </a:xfrm>
        </p:spPr>
        <p:txBody>
          <a:bodyPr/>
          <a:lstStyle/>
          <a:p>
            <a:r>
              <a:rPr lang="en-US" dirty="0" smtClean="0"/>
              <a:t/>
            </a:r>
            <a:br>
              <a:rPr lang="en-US" dirty="0" smtClean="0"/>
            </a:br>
            <a:r>
              <a:rPr lang="en-US" dirty="0" smtClean="0"/>
              <a:t>			</a:t>
            </a:r>
            <a:endParaRPr lang="en-US" dirty="0"/>
          </a:p>
        </p:txBody>
      </p:sp>
      <p:sp>
        <p:nvSpPr>
          <p:cNvPr id="3" name="Subtitle 2"/>
          <p:cNvSpPr>
            <a:spLocks noGrp="1"/>
          </p:cNvSpPr>
          <p:nvPr>
            <p:ph type="subTitle" idx="1"/>
          </p:nvPr>
        </p:nvSpPr>
        <p:spPr>
          <a:xfrm>
            <a:off x="2133600" y="2954168"/>
            <a:ext cx="6172200" cy="3614271"/>
          </a:xfrm>
        </p:spPr>
        <p:txBody>
          <a:bodyPr>
            <a:normAutofit/>
          </a:bodyPr>
          <a:lstStyle/>
          <a:p>
            <a:pPr algn="ctr"/>
            <a:r>
              <a:rPr lang="en-US" sz="2800" dirty="0" smtClean="0">
                <a:solidFill>
                  <a:schemeClr val="tx1"/>
                </a:solidFill>
              </a:rPr>
              <a:t>Your Guide to </a:t>
            </a:r>
          </a:p>
          <a:p>
            <a:pPr algn="ctr"/>
            <a:endParaRPr lang="en-US" sz="1200" dirty="0" smtClean="0">
              <a:solidFill>
                <a:schemeClr val="tx1"/>
              </a:solidFill>
            </a:endParaRPr>
          </a:p>
          <a:p>
            <a:pPr algn="ctr"/>
            <a:r>
              <a:rPr lang="en-US" sz="3600" dirty="0" smtClean="0">
                <a:solidFill>
                  <a:schemeClr val="tx1"/>
                </a:solidFill>
              </a:rPr>
              <a:t>ALLERGIES</a:t>
            </a:r>
            <a:endParaRPr lang="en-US" sz="3600" dirty="0">
              <a:solidFill>
                <a:schemeClr val="tx1"/>
              </a:solidFill>
            </a:endParaRPr>
          </a:p>
          <a:p>
            <a:pPr algn="ctr"/>
            <a:r>
              <a:rPr lang="en-US" sz="3600" dirty="0" smtClean="0">
                <a:solidFill>
                  <a:schemeClr val="tx1"/>
                </a:solidFill>
              </a:rPr>
              <a:t>ASTHMA</a:t>
            </a:r>
            <a:endParaRPr lang="en-US" sz="3600" dirty="0">
              <a:solidFill>
                <a:schemeClr val="tx1"/>
              </a:solidFill>
            </a:endParaRPr>
          </a:p>
          <a:p>
            <a:pPr algn="ctr"/>
            <a:r>
              <a:rPr lang="en-US" sz="3600" dirty="0" smtClean="0">
                <a:solidFill>
                  <a:schemeClr val="tx1"/>
                </a:solidFill>
              </a:rPr>
              <a:t>COPD</a:t>
            </a:r>
            <a:endParaRPr lang="en-US" sz="1200" dirty="0">
              <a:solidFill>
                <a:schemeClr val="tx1"/>
              </a:solidFill>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8312" y="5410200"/>
            <a:ext cx="1491663"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sha83193\AppData\Local\Microsoft\Windows\Temporary Internet Files\Content.Outlook\496BXUBN\Breathe Well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792918"/>
            <a:ext cx="5278700" cy="1651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1143000"/>
          </a:xfrm>
        </p:spPr>
        <p:txBody>
          <a:bodyPr>
            <a:normAutofit/>
          </a:bodyPr>
          <a:lstStyle/>
          <a:p>
            <a:pPr algn="ctr"/>
            <a:r>
              <a:rPr lang="en-US" dirty="0" smtClean="0"/>
              <a:t>Cold or Allergies?</a:t>
            </a:r>
            <a:r>
              <a:rPr lang="en-US" dirty="0"/>
              <a:t/>
            </a:r>
            <a:br>
              <a:rPr lang="en-US" dirty="0"/>
            </a:b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963802299"/>
              </p:ext>
            </p:extLst>
          </p:nvPr>
        </p:nvGraphicFramePr>
        <p:xfrm>
          <a:off x="762000" y="1066800"/>
          <a:ext cx="7239000" cy="5354023"/>
        </p:xfrm>
        <a:graphic>
          <a:graphicData uri="http://schemas.openxmlformats.org/drawingml/2006/table">
            <a:tbl>
              <a:tblPr firstRow="1" firstCol="1" bandRow="1">
                <a:tableStyleId>{5C22544A-7EE6-4342-B048-85BDC9FD1C3A}</a:tableStyleId>
              </a:tblPr>
              <a:tblGrid>
                <a:gridCol w="2281732"/>
                <a:gridCol w="2229881"/>
                <a:gridCol w="2727387"/>
              </a:tblGrid>
              <a:tr h="57701">
                <a:tc>
                  <a:txBody>
                    <a:bodyPr/>
                    <a:lstStyle/>
                    <a:p>
                      <a:pPr marL="0" marR="0" algn="l">
                        <a:lnSpc>
                          <a:spcPct val="115000"/>
                        </a:lnSpc>
                        <a:spcBef>
                          <a:spcPts val="1125"/>
                        </a:spcBef>
                        <a:spcAft>
                          <a:spcPts val="1200"/>
                        </a:spcAft>
                      </a:pPr>
                      <a:r>
                        <a:rPr lang="en-US" sz="1400" dirty="0">
                          <a:effectLst/>
                        </a:rPr>
                        <a:t>Characteristic</a:t>
                      </a:r>
                      <a:endParaRPr lang="en-US" sz="1100" dirty="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dirty="0">
                          <a:effectLst/>
                        </a:rPr>
                        <a:t>Cold</a:t>
                      </a:r>
                      <a:endParaRPr lang="en-US" sz="1100" dirty="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Allergy</a:t>
                      </a:r>
                      <a:endParaRPr lang="en-US" sz="1100">
                        <a:effectLst/>
                        <a:latin typeface="Calibri"/>
                        <a:ea typeface="Times New Roman"/>
                        <a:cs typeface="Times New Roman"/>
                      </a:endParaRPr>
                    </a:p>
                  </a:txBody>
                  <a:tcPr marL="0" marR="0" marT="0" marB="0" anchor="ctr"/>
                </a:tc>
              </a:tr>
              <a:tr h="858908">
                <a:tc>
                  <a:txBody>
                    <a:bodyPr/>
                    <a:lstStyle/>
                    <a:p>
                      <a:pPr marL="0" marR="0" algn="l">
                        <a:lnSpc>
                          <a:spcPct val="115000"/>
                        </a:lnSpc>
                        <a:spcBef>
                          <a:spcPts val="1125"/>
                        </a:spcBef>
                        <a:spcAft>
                          <a:spcPts val="1200"/>
                        </a:spcAft>
                      </a:pPr>
                      <a:r>
                        <a:rPr lang="en-US" sz="1400" dirty="0">
                          <a:effectLst/>
                        </a:rPr>
                        <a:t>Duration</a:t>
                      </a:r>
                      <a:endParaRPr lang="en-US" sz="1100" dirty="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dirty="0">
                          <a:effectLst/>
                        </a:rPr>
                        <a:t>3-14 days</a:t>
                      </a:r>
                      <a:endParaRPr lang="en-US" sz="1100" dirty="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Days to months -- as long as you are exposed to the allergen</a:t>
                      </a:r>
                      <a:endParaRPr lang="en-US" sz="1100">
                        <a:effectLst/>
                        <a:latin typeface="Calibri"/>
                        <a:ea typeface="Times New Roman"/>
                        <a:cs typeface="Times New Roman"/>
                      </a:endParaRPr>
                    </a:p>
                  </a:txBody>
                  <a:tcPr marL="0" marR="0" marT="0" marB="0" anchor="ctr"/>
                </a:tc>
              </a:tr>
              <a:tr h="901241">
                <a:tc>
                  <a:txBody>
                    <a:bodyPr/>
                    <a:lstStyle/>
                    <a:p>
                      <a:pPr marL="0" marR="0" algn="l">
                        <a:lnSpc>
                          <a:spcPct val="115000"/>
                        </a:lnSpc>
                        <a:spcBef>
                          <a:spcPts val="1125"/>
                        </a:spcBef>
                        <a:spcAft>
                          <a:spcPts val="1200"/>
                        </a:spcAft>
                      </a:pPr>
                      <a:r>
                        <a:rPr lang="en-US" sz="1400" dirty="0">
                          <a:effectLst/>
                        </a:rPr>
                        <a:t>Time of Year</a:t>
                      </a:r>
                      <a:endParaRPr lang="en-US" sz="1100" dirty="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Most often in the winter, but possible at any time</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dirty="0">
                          <a:effectLst/>
                        </a:rPr>
                        <a:t>Any time of the year -- although the appearance of some allergens are seasonal</a:t>
                      </a:r>
                      <a:endParaRPr lang="en-US" sz="1100" dirty="0">
                        <a:effectLst/>
                        <a:latin typeface="Calibri"/>
                        <a:ea typeface="Times New Roman"/>
                        <a:cs typeface="Times New Roman"/>
                      </a:endParaRPr>
                    </a:p>
                  </a:txBody>
                  <a:tcPr marL="0" marR="0" marT="0" marB="0" anchor="ctr"/>
                </a:tc>
              </a:tr>
              <a:tr h="901241">
                <a:tc>
                  <a:txBody>
                    <a:bodyPr/>
                    <a:lstStyle/>
                    <a:p>
                      <a:pPr marL="0" marR="0" algn="l">
                        <a:lnSpc>
                          <a:spcPct val="115000"/>
                        </a:lnSpc>
                        <a:spcBef>
                          <a:spcPts val="1125"/>
                        </a:spcBef>
                        <a:spcAft>
                          <a:spcPts val="1200"/>
                        </a:spcAft>
                      </a:pPr>
                      <a:r>
                        <a:rPr lang="en-US" sz="1400">
                          <a:effectLst/>
                        </a:rPr>
                        <a:t>Onset of symptoms</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Symptoms take a few days to appear after infection with the virus</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Symptoms can begin immediately after exposure to the allergen</a:t>
                      </a:r>
                      <a:endParaRPr lang="en-US" sz="1100">
                        <a:effectLst/>
                        <a:latin typeface="Calibri"/>
                        <a:ea typeface="Times New Roman"/>
                        <a:cs typeface="Times New Roman"/>
                      </a:endParaRPr>
                    </a:p>
                  </a:txBody>
                  <a:tcPr marL="0" marR="0" marT="0" marB="0" anchor="ctr"/>
                </a:tc>
              </a:tr>
              <a:tr h="286303">
                <a:tc>
                  <a:txBody>
                    <a:bodyPr/>
                    <a:lstStyle/>
                    <a:p>
                      <a:pPr marL="0" marR="0" algn="l">
                        <a:lnSpc>
                          <a:spcPct val="115000"/>
                        </a:lnSpc>
                        <a:spcBef>
                          <a:spcPts val="1125"/>
                        </a:spcBef>
                        <a:spcAft>
                          <a:spcPts val="1200"/>
                        </a:spcAft>
                      </a:pPr>
                      <a:r>
                        <a:rPr lang="en-US" sz="1400">
                          <a:effectLst/>
                        </a:rPr>
                        <a:t>Symptom</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Cold</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Allergy</a:t>
                      </a:r>
                      <a:endParaRPr lang="en-US" sz="1100">
                        <a:effectLst/>
                        <a:latin typeface="Calibri"/>
                        <a:ea typeface="Times New Roman"/>
                        <a:cs typeface="Times New Roman"/>
                      </a:endParaRPr>
                    </a:p>
                  </a:txBody>
                  <a:tcPr marL="0" marR="0" marT="0" marB="0" anchor="ctr"/>
                </a:tc>
              </a:tr>
              <a:tr h="286303">
                <a:tc>
                  <a:txBody>
                    <a:bodyPr/>
                    <a:lstStyle/>
                    <a:p>
                      <a:pPr marL="0" marR="0" algn="l">
                        <a:lnSpc>
                          <a:spcPct val="115000"/>
                        </a:lnSpc>
                        <a:spcBef>
                          <a:spcPts val="1125"/>
                        </a:spcBef>
                        <a:spcAft>
                          <a:spcPts val="1200"/>
                        </a:spcAft>
                      </a:pPr>
                      <a:r>
                        <a:rPr lang="en-US" sz="1400">
                          <a:effectLst/>
                        </a:rPr>
                        <a:t>Cough</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Often</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Sometimes</a:t>
                      </a:r>
                      <a:endParaRPr lang="en-US" sz="1100">
                        <a:effectLst/>
                        <a:latin typeface="Calibri"/>
                        <a:ea typeface="Times New Roman"/>
                        <a:cs typeface="Times New Roman"/>
                      </a:endParaRPr>
                    </a:p>
                  </a:txBody>
                  <a:tcPr marL="0" marR="0" marT="0" marB="0" anchor="ctr"/>
                </a:tc>
              </a:tr>
              <a:tr h="286303">
                <a:tc>
                  <a:txBody>
                    <a:bodyPr/>
                    <a:lstStyle/>
                    <a:p>
                      <a:pPr marL="0" marR="0" algn="l">
                        <a:lnSpc>
                          <a:spcPct val="115000"/>
                        </a:lnSpc>
                        <a:spcBef>
                          <a:spcPts val="1125"/>
                        </a:spcBef>
                        <a:spcAft>
                          <a:spcPts val="1200"/>
                        </a:spcAft>
                      </a:pPr>
                      <a:r>
                        <a:rPr lang="en-US" sz="1400">
                          <a:effectLst/>
                        </a:rPr>
                        <a:t>Aches</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Sometimes</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Never</a:t>
                      </a:r>
                      <a:endParaRPr lang="en-US" sz="1100">
                        <a:effectLst/>
                        <a:latin typeface="Calibri"/>
                        <a:ea typeface="Times New Roman"/>
                        <a:cs typeface="Times New Roman"/>
                      </a:endParaRPr>
                    </a:p>
                  </a:txBody>
                  <a:tcPr marL="0" marR="0" marT="0" marB="0" anchor="ctr"/>
                </a:tc>
              </a:tr>
              <a:tr h="286303">
                <a:tc>
                  <a:txBody>
                    <a:bodyPr/>
                    <a:lstStyle/>
                    <a:p>
                      <a:pPr marL="0" marR="0" algn="l">
                        <a:lnSpc>
                          <a:spcPct val="115000"/>
                        </a:lnSpc>
                        <a:spcBef>
                          <a:spcPts val="1125"/>
                        </a:spcBef>
                        <a:spcAft>
                          <a:spcPts val="1200"/>
                        </a:spcAft>
                      </a:pPr>
                      <a:r>
                        <a:rPr lang="en-US" sz="1400">
                          <a:effectLst/>
                        </a:rPr>
                        <a:t>Fatigue</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Sometimes</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Sometimes</a:t>
                      </a:r>
                      <a:endParaRPr lang="en-US" sz="1100">
                        <a:effectLst/>
                        <a:latin typeface="Calibri"/>
                        <a:ea typeface="Times New Roman"/>
                        <a:cs typeface="Times New Roman"/>
                      </a:endParaRPr>
                    </a:p>
                  </a:txBody>
                  <a:tcPr marL="0" marR="0" marT="0" marB="0" anchor="ctr"/>
                </a:tc>
              </a:tr>
              <a:tr h="286303">
                <a:tc>
                  <a:txBody>
                    <a:bodyPr/>
                    <a:lstStyle/>
                    <a:p>
                      <a:pPr marL="0" marR="0" algn="l">
                        <a:lnSpc>
                          <a:spcPct val="115000"/>
                        </a:lnSpc>
                        <a:spcBef>
                          <a:spcPts val="1125"/>
                        </a:spcBef>
                        <a:spcAft>
                          <a:spcPts val="1200"/>
                        </a:spcAft>
                      </a:pPr>
                      <a:r>
                        <a:rPr lang="en-US" sz="1400">
                          <a:effectLst/>
                        </a:rPr>
                        <a:t>Fever</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Rarely</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Never</a:t>
                      </a:r>
                      <a:endParaRPr lang="en-US" sz="1100">
                        <a:effectLst/>
                        <a:latin typeface="Calibri"/>
                        <a:ea typeface="Times New Roman"/>
                        <a:cs typeface="Times New Roman"/>
                      </a:endParaRPr>
                    </a:p>
                  </a:txBody>
                  <a:tcPr marL="0" marR="0" marT="0" marB="0" anchor="ctr"/>
                </a:tc>
              </a:tr>
              <a:tr h="286303">
                <a:tc>
                  <a:txBody>
                    <a:bodyPr/>
                    <a:lstStyle/>
                    <a:p>
                      <a:pPr marL="0" marR="0" algn="l">
                        <a:lnSpc>
                          <a:spcPct val="115000"/>
                        </a:lnSpc>
                        <a:spcBef>
                          <a:spcPts val="1125"/>
                        </a:spcBef>
                        <a:spcAft>
                          <a:spcPts val="1200"/>
                        </a:spcAft>
                      </a:pPr>
                      <a:r>
                        <a:rPr lang="en-US" sz="1400">
                          <a:effectLst/>
                        </a:rPr>
                        <a:t>Itchy, watery eyes</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Rarely</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Often</a:t>
                      </a:r>
                      <a:endParaRPr lang="en-US" sz="1100">
                        <a:effectLst/>
                        <a:latin typeface="Calibri"/>
                        <a:ea typeface="Times New Roman"/>
                        <a:cs typeface="Times New Roman"/>
                      </a:endParaRPr>
                    </a:p>
                  </a:txBody>
                  <a:tcPr marL="0" marR="0" marT="0" marB="0" anchor="ctr"/>
                </a:tc>
              </a:tr>
              <a:tr h="286303">
                <a:tc>
                  <a:txBody>
                    <a:bodyPr/>
                    <a:lstStyle/>
                    <a:p>
                      <a:pPr marL="0" marR="0" algn="l">
                        <a:lnSpc>
                          <a:spcPct val="115000"/>
                        </a:lnSpc>
                        <a:spcBef>
                          <a:spcPts val="1125"/>
                        </a:spcBef>
                        <a:spcAft>
                          <a:spcPts val="1200"/>
                        </a:spcAft>
                      </a:pPr>
                      <a:r>
                        <a:rPr lang="en-US" sz="1400">
                          <a:effectLst/>
                        </a:rPr>
                        <a:t>Sore throat</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Often</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Sometimes</a:t>
                      </a:r>
                      <a:endParaRPr lang="en-US" sz="1100">
                        <a:effectLst/>
                        <a:latin typeface="Calibri"/>
                        <a:ea typeface="Times New Roman"/>
                        <a:cs typeface="Times New Roman"/>
                      </a:endParaRPr>
                    </a:p>
                  </a:txBody>
                  <a:tcPr marL="0" marR="0" marT="0" marB="0" anchor="ctr"/>
                </a:tc>
              </a:tr>
              <a:tr h="443148">
                <a:tc>
                  <a:txBody>
                    <a:bodyPr/>
                    <a:lstStyle/>
                    <a:p>
                      <a:pPr marL="0" marR="0" algn="l">
                        <a:lnSpc>
                          <a:spcPct val="115000"/>
                        </a:lnSpc>
                        <a:spcBef>
                          <a:spcPts val="1125"/>
                        </a:spcBef>
                        <a:spcAft>
                          <a:spcPts val="1200"/>
                        </a:spcAft>
                      </a:pPr>
                      <a:r>
                        <a:rPr lang="en-US" sz="1400" dirty="0">
                          <a:effectLst/>
                        </a:rPr>
                        <a:t>Runny or stuffy nose</a:t>
                      </a:r>
                      <a:endParaRPr lang="en-US" sz="1100" dirty="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a:effectLst/>
                        </a:rPr>
                        <a:t>Often</a:t>
                      </a:r>
                      <a:endParaRPr lang="en-US" sz="1100">
                        <a:effectLst/>
                        <a:latin typeface="Calibri"/>
                        <a:ea typeface="Times New Roman"/>
                        <a:cs typeface="Times New Roman"/>
                      </a:endParaRPr>
                    </a:p>
                  </a:txBody>
                  <a:tcPr marL="0" marR="0" marT="0" marB="0" anchor="ctr"/>
                </a:tc>
                <a:tc>
                  <a:txBody>
                    <a:bodyPr/>
                    <a:lstStyle/>
                    <a:p>
                      <a:pPr marL="0" marR="0">
                        <a:lnSpc>
                          <a:spcPct val="115000"/>
                        </a:lnSpc>
                        <a:spcBef>
                          <a:spcPts val="1125"/>
                        </a:spcBef>
                        <a:spcAft>
                          <a:spcPts val="1200"/>
                        </a:spcAft>
                      </a:pPr>
                      <a:r>
                        <a:rPr lang="en-US" sz="1400" dirty="0">
                          <a:effectLst/>
                        </a:rPr>
                        <a:t>Often</a:t>
                      </a:r>
                      <a:endParaRPr lang="en-US" sz="1100" dirty="0">
                        <a:effectLst/>
                        <a:latin typeface="Calibri"/>
                        <a:ea typeface="Times New Roman"/>
                        <a:cs typeface="Times New Roman"/>
                      </a:endParaRPr>
                    </a:p>
                  </a:txBody>
                  <a:tcPr marL="0" marR="0" marT="0" marB="0" anchor="ctr"/>
                </a:tc>
              </a:tr>
            </a:tbl>
          </a:graphicData>
        </a:graphic>
      </p:graphicFrame>
    </p:spTree>
    <p:extLst>
      <p:ext uri="{BB962C8B-B14F-4D97-AF65-F5344CB8AC3E}">
        <p14:creationId xmlns:p14="http://schemas.microsoft.com/office/powerpoint/2010/main" val="1120251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normAutofit/>
          </a:bodyPr>
          <a:lstStyle/>
          <a:p>
            <a:pPr algn="ctr"/>
            <a:r>
              <a:rPr lang="en-US" sz="5400" dirty="0" smtClean="0"/>
              <a:t>ASTHMA</a:t>
            </a:r>
            <a:endParaRPr lang="en-US" sz="5400" dirty="0"/>
          </a:p>
        </p:txBody>
      </p:sp>
      <p:sp>
        <p:nvSpPr>
          <p:cNvPr id="4" name="Content Placeholder 3"/>
          <p:cNvSpPr>
            <a:spLocks noGrp="1"/>
          </p:cNvSpPr>
          <p:nvPr>
            <p:ph sz="quarter" idx="1"/>
          </p:nvPr>
        </p:nvSpPr>
        <p:spPr>
          <a:xfrm>
            <a:off x="457200" y="1066800"/>
            <a:ext cx="8001000" cy="5407152"/>
          </a:xfrm>
        </p:spPr>
        <p:txBody>
          <a:bodyPr/>
          <a:lstStyle/>
          <a:p>
            <a:pPr marL="0" indent="0" algn="ctr">
              <a:buNone/>
            </a:pPr>
            <a:r>
              <a:rPr lang="en-US" dirty="0"/>
              <a:t>Asthma is a chronic (long term) lung disease that causes inflammation and narrows the airways making it </a:t>
            </a:r>
            <a:r>
              <a:rPr lang="en-US" dirty="0" smtClean="0"/>
              <a:t>difficult </a:t>
            </a:r>
            <a:r>
              <a:rPr lang="en-US" dirty="0"/>
              <a:t>to breathe. </a:t>
            </a:r>
            <a:endParaRPr lang="en-US" dirty="0" smtClean="0"/>
          </a:p>
          <a:p>
            <a:pPr marL="0" indent="0">
              <a:buNone/>
            </a:pP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680" y="2267610"/>
            <a:ext cx="6217920" cy="4285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94096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birthday candle boy.jpg"/>
          <p:cNvPicPr>
            <a:picLocks noGrp="1" noChangeAspect="1"/>
          </p:cNvPicPr>
          <p:nvPr>
            <p:ph sz="quarter" idx="1"/>
          </p:nvPr>
        </p:nvPicPr>
        <p:blipFill>
          <a:blip r:embed="rId3" cstate="print"/>
          <a:stretch>
            <a:fillRect/>
          </a:stretch>
        </p:blipFill>
        <p:spPr>
          <a:xfrm>
            <a:off x="3577481" y="2441557"/>
            <a:ext cx="1836638" cy="1901843"/>
          </a:xfrm>
        </p:spPr>
      </p:pic>
      <p:sp>
        <p:nvSpPr>
          <p:cNvPr id="2" name="Title 1"/>
          <p:cNvSpPr>
            <a:spLocks noGrp="1"/>
          </p:cNvSpPr>
          <p:nvPr>
            <p:ph type="title"/>
          </p:nvPr>
        </p:nvSpPr>
        <p:spPr>
          <a:xfrm>
            <a:off x="152400" y="1143000"/>
            <a:ext cx="8534400" cy="5325641"/>
          </a:xfrm>
        </p:spPr>
        <p:txBody>
          <a:bodyPr>
            <a:normAutofit fontScale="90000"/>
          </a:bodyPr>
          <a:lstStyle/>
          <a:p>
            <a:pPr algn="ctr"/>
            <a:r>
              <a:rPr lang="en-US" sz="3200" b="1" dirty="0" smtClean="0">
                <a:solidFill>
                  <a:schemeClr val="tx1"/>
                </a:solidFill>
              </a:rPr>
              <a:t>Asthma </a:t>
            </a:r>
            <a:r>
              <a:rPr lang="en-US" sz="3200" b="1" dirty="0">
                <a:solidFill>
                  <a:schemeClr val="tx1"/>
                </a:solidFill>
              </a:rPr>
              <a:t>a</a:t>
            </a:r>
            <a:r>
              <a:rPr lang="en-US" sz="3200" b="1" dirty="0" smtClean="0">
                <a:solidFill>
                  <a:schemeClr val="tx1"/>
                </a:solidFill>
              </a:rPr>
              <a:t>ffects </a:t>
            </a:r>
            <a:r>
              <a:rPr lang="en-US" sz="3200" b="1" dirty="0">
                <a:solidFill>
                  <a:schemeClr val="tx1"/>
                </a:solidFill>
              </a:rPr>
              <a:t>people of all ages and most often starts in childhood</a:t>
            </a:r>
            <a:r>
              <a:rPr lang="en-US" sz="3200" b="1" dirty="0" smtClean="0">
                <a:solidFill>
                  <a:schemeClr val="tx1"/>
                </a:solidFill>
              </a:rPr>
              <a:t>.</a:t>
            </a:r>
            <a:br>
              <a:rPr lang="en-US" sz="3200" b="1" dirty="0" smtClean="0">
                <a:solidFill>
                  <a:schemeClr val="tx1"/>
                </a:solidFill>
              </a:rPr>
            </a:br>
            <a:r>
              <a:rPr lang="en-US" sz="3200" b="1" dirty="0">
                <a:solidFill>
                  <a:schemeClr val="tx1"/>
                </a:solidFill>
              </a:rPr>
              <a:t/>
            </a:r>
            <a:br>
              <a:rPr lang="en-US" sz="3200" b="1" dirty="0">
                <a:solidFill>
                  <a:schemeClr val="tx1"/>
                </a:solidFill>
              </a:rPr>
            </a:br>
            <a:r>
              <a:rPr lang="en-US" sz="3200" b="1" dirty="0" smtClean="0">
                <a:solidFill>
                  <a:schemeClr val="tx1"/>
                </a:solidFill>
              </a:rPr>
              <a:t/>
            </a:r>
            <a:br>
              <a:rPr lang="en-US" sz="3200" b="1" dirty="0" smtClean="0">
                <a:solidFill>
                  <a:schemeClr val="tx1"/>
                </a:solidFill>
              </a:rPr>
            </a:br>
            <a:r>
              <a:rPr lang="en-US" sz="3200" b="1" dirty="0" smtClean="0">
                <a:solidFill>
                  <a:schemeClr val="tx1"/>
                </a:solidFill>
              </a:rPr>
              <a:t/>
            </a:r>
            <a:br>
              <a:rPr lang="en-US" sz="3200" b="1" dirty="0" smtClean="0">
                <a:solidFill>
                  <a:schemeClr val="tx1"/>
                </a:solidFill>
              </a:rPr>
            </a:br>
            <a:r>
              <a:rPr lang="en-US" sz="3200" b="1" dirty="0" smtClean="0">
                <a:solidFill>
                  <a:schemeClr val="tx1"/>
                </a:solidFill>
              </a:rPr>
              <a:t> </a:t>
            </a:r>
            <a:br>
              <a:rPr lang="en-US" sz="3200" b="1" dirty="0" smtClean="0">
                <a:solidFill>
                  <a:schemeClr val="tx1"/>
                </a:solidFill>
              </a:rPr>
            </a:br>
            <a:r>
              <a:rPr lang="en-US" sz="3200" b="1" dirty="0" smtClean="0">
                <a:solidFill>
                  <a:schemeClr val="tx1"/>
                </a:solidFill>
              </a:rPr>
              <a:t/>
            </a:r>
            <a:br>
              <a:rPr lang="en-US" sz="3200" b="1" dirty="0" smtClean="0">
                <a:solidFill>
                  <a:schemeClr val="tx1"/>
                </a:solidFill>
              </a:rPr>
            </a:br>
            <a:r>
              <a:rPr lang="en-US" sz="2800" b="1" dirty="0" smtClean="0">
                <a:solidFill>
                  <a:schemeClr val="tx1"/>
                </a:solidFill>
              </a:rPr>
              <a:t>We </a:t>
            </a:r>
            <a:r>
              <a:rPr lang="en-US" sz="2800" b="1" dirty="0">
                <a:solidFill>
                  <a:schemeClr val="tx1"/>
                </a:solidFill>
              </a:rPr>
              <a:t>don’t know the exact cause of </a:t>
            </a:r>
            <a:r>
              <a:rPr lang="en-US" sz="2800" b="1" dirty="0" smtClean="0">
                <a:solidFill>
                  <a:schemeClr val="tx1"/>
                </a:solidFill>
              </a:rPr>
              <a:t>asthma, </a:t>
            </a:r>
            <a:r>
              <a:rPr lang="en-US" sz="2800" b="1" dirty="0">
                <a:solidFill>
                  <a:schemeClr val="tx1"/>
                </a:solidFill>
              </a:rPr>
              <a:t>but </a:t>
            </a:r>
            <a:r>
              <a:rPr lang="en-US" sz="2800" b="1" dirty="0" smtClean="0">
                <a:solidFill>
                  <a:schemeClr val="tx1"/>
                </a:solidFill>
              </a:rPr>
              <a:t>research shows </a:t>
            </a:r>
            <a:r>
              <a:rPr lang="en-US" sz="2800" b="1" dirty="0">
                <a:solidFill>
                  <a:schemeClr val="tx1"/>
                </a:solidFill>
              </a:rPr>
              <a:t>it is a combination of </a:t>
            </a:r>
            <a:r>
              <a:rPr lang="en-US" sz="2800" b="1" dirty="0" smtClean="0">
                <a:solidFill>
                  <a:schemeClr val="tx1"/>
                </a:solidFill>
              </a:rPr>
              <a:t/>
            </a:r>
            <a:br>
              <a:rPr lang="en-US" sz="2800" b="1" dirty="0" smtClean="0">
                <a:solidFill>
                  <a:schemeClr val="tx1"/>
                </a:solidFill>
              </a:rPr>
            </a:br>
            <a:r>
              <a:rPr lang="en-US" sz="2800" b="1" dirty="0" smtClean="0">
                <a:solidFill>
                  <a:schemeClr val="tx1"/>
                </a:solidFill>
              </a:rPr>
              <a:t>genetics </a:t>
            </a:r>
            <a:r>
              <a:rPr lang="en-US" sz="2800" b="1" dirty="0">
                <a:solidFill>
                  <a:schemeClr val="tx1"/>
                </a:solidFill>
              </a:rPr>
              <a:t>and exposure to certain </a:t>
            </a:r>
            <a:r>
              <a:rPr lang="en-US" sz="2800" b="1" dirty="0" smtClean="0">
                <a:solidFill>
                  <a:schemeClr val="tx1"/>
                </a:solidFill>
              </a:rPr>
              <a:t/>
            </a:r>
            <a:br>
              <a:rPr lang="en-US" sz="2800" b="1" dirty="0" smtClean="0">
                <a:solidFill>
                  <a:schemeClr val="tx1"/>
                </a:solidFill>
              </a:rPr>
            </a:br>
            <a:r>
              <a:rPr lang="en-US" sz="2800" b="1" dirty="0" smtClean="0">
                <a:solidFill>
                  <a:schemeClr val="tx1"/>
                </a:solidFill>
              </a:rPr>
              <a:t>environmental </a:t>
            </a:r>
            <a:r>
              <a:rPr lang="en-US" sz="2800" b="1" dirty="0">
                <a:solidFill>
                  <a:schemeClr val="tx1"/>
                </a:solidFill>
              </a:rPr>
              <a:t>triggers. </a:t>
            </a:r>
            <a:r>
              <a:rPr lang="en-US" b="1" dirty="0"/>
              <a:t/>
            </a:r>
            <a:br>
              <a:rPr lang="en-US" b="1" dirty="0"/>
            </a:br>
            <a:endParaRPr lang="en-US" dirty="0"/>
          </a:p>
        </p:txBody>
      </p:sp>
      <p:pic>
        <p:nvPicPr>
          <p:cNvPr id="3074" name="Picture 2" descr="C:\Users\sha83193\AppData\Local\Microsoft\Windows\Temporary Internet Files\Content.Outlook\496BXUBN\Breathe Well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8117"/>
            <a:ext cx="3858550" cy="12074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brightnessContrast contrast="15000"/>
                    </a14:imgEffect>
                  </a14:imgLayer>
                </a14:imgProps>
              </a:ext>
              <a:ext uri="{28A0092B-C50C-407E-A947-70E740481C1C}">
                <a14:useLocalDpi xmlns:a14="http://schemas.microsoft.com/office/drawing/2010/main" val="0"/>
              </a:ext>
            </a:extLst>
          </a:blip>
          <a:srcRect/>
          <a:stretch>
            <a:fillRect/>
          </a:stretch>
        </p:blipFill>
        <p:spPr bwMode="auto">
          <a:xfrm>
            <a:off x="1828800" y="1828800"/>
            <a:ext cx="4953000" cy="477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sha83193\AppData\Local\Microsoft\Windows\Temporary Internet Files\Content.Outlook\496BXUBN\Breathe Well 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7875" y="0"/>
            <a:ext cx="4734850" cy="1481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208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600200"/>
            <a:ext cx="7467600" cy="5257800"/>
          </a:xfrm>
        </p:spPr>
        <p:txBody>
          <a:bodyPr>
            <a:normAutofit lnSpcReduction="10000"/>
          </a:bodyPr>
          <a:lstStyle/>
          <a:p>
            <a:r>
              <a:rPr lang="en-US" b="1" dirty="0" smtClean="0">
                <a:solidFill>
                  <a:schemeClr val="tx2">
                    <a:lumMod val="60000"/>
                    <a:lumOff val="40000"/>
                  </a:schemeClr>
                </a:solidFill>
                <a:latin typeface="Calibri"/>
                <a:ea typeface="Calibri"/>
              </a:rPr>
              <a:t>ASTHMA SYMPTOMS </a:t>
            </a:r>
            <a:r>
              <a:rPr lang="en-US" b="1" dirty="0" smtClean="0">
                <a:solidFill>
                  <a:srgbClr val="000000"/>
                </a:solidFill>
                <a:latin typeface="Calibri"/>
                <a:ea typeface="Calibri"/>
              </a:rPr>
              <a:t>- </a:t>
            </a:r>
            <a:r>
              <a:rPr lang="en-US" dirty="0" smtClean="0"/>
              <a:t>symptoms </a:t>
            </a:r>
            <a:r>
              <a:rPr lang="en-US" dirty="0"/>
              <a:t>are mild and go away on their own or after minimal treatment with asthma medicine. </a:t>
            </a:r>
            <a:endParaRPr lang="en-US" b="1" dirty="0" smtClean="0">
              <a:solidFill>
                <a:srgbClr val="000000"/>
              </a:solidFill>
              <a:latin typeface="Calibri"/>
              <a:ea typeface="Calibri"/>
            </a:endParaRPr>
          </a:p>
          <a:p>
            <a:pPr lvl="1"/>
            <a:r>
              <a:rPr lang="en-US" sz="2400" b="1" dirty="0">
                <a:solidFill>
                  <a:srgbClr val="000000"/>
                </a:solidFill>
                <a:latin typeface="Calibri"/>
                <a:ea typeface="Calibri"/>
              </a:rPr>
              <a:t>Wheezing </a:t>
            </a:r>
          </a:p>
          <a:p>
            <a:pPr lvl="1"/>
            <a:r>
              <a:rPr lang="en-US" sz="2400" b="1" dirty="0">
                <a:solidFill>
                  <a:srgbClr val="000000"/>
                </a:solidFill>
                <a:latin typeface="Calibri"/>
                <a:ea typeface="Calibri"/>
              </a:rPr>
              <a:t>Tightness in your chest</a:t>
            </a:r>
          </a:p>
          <a:p>
            <a:pPr lvl="1"/>
            <a:r>
              <a:rPr lang="en-US" sz="2400" b="1" dirty="0">
                <a:solidFill>
                  <a:srgbClr val="000000"/>
                </a:solidFill>
                <a:latin typeface="Calibri"/>
              </a:rPr>
              <a:t>Shortness of Breath</a:t>
            </a:r>
          </a:p>
          <a:p>
            <a:pPr lvl="1"/>
            <a:r>
              <a:rPr lang="en-US" sz="2400" b="1" dirty="0">
                <a:solidFill>
                  <a:srgbClr val="000000"/>
                </a:solidFill>
                <a:latin typeface="Calibri"/>
              </a:rPr>
              <a:t>Coughing  </a:t>
            </a:r>
            <a:endParaRPr lang="en-US" b="1" dirty="0" smtClean="0">
              <a:solidFill>
                <a:srgbClr val="000000"/>
              </a:solidFill>
              <a:latin typeface="Calibri"/>
              <a:ea typeface="Calibri"/>
            </a:endParaRPr>
          </a:p>
          <a:p>
            <a:r>
              <a:rPr lang="en-US" b="1" dirty="0" smtClean="0">
                <a:solidFill>
                  <a:srgbClr val="FF0000"/>
                </a:solidFill>
                <a:latin typeface="Calibri"/>
                <a:ea typeface="Calibri"/>
              </a:rPr>
              <a:t>ASTHMA ATTACK </a:t>
            </a:r>
            <a:r>
              <a:rPr lang="en-US" b="1" dirty="0" smtClean="0">
                <a:solidFill>
                  <a:srgbClr val="000000"/>
                </a:solidFill>
                <a:latin typeface="Calibri"/>
                <a:ea typeface="Calibri"/>
              </a:rPr>
              <a:t>- </a:t>
            </a:r>
            <a:r>
              <a:rPr lang="en-US" dirty="0" smtClean="0"/>
              <a:t>very </a:t>
            </a:r>
            <a:r>
              <a:rPr lang="en-US" dirty="0"/>
              <a:t>serious </a:t>
            </a:r>
            <a:r>
              <a:rPr lang="en-US" dirty="0" smtClean="0"/>
              <a:t>(can </a:t>
            </a:r>
            <a:r>
              <a:rPr lang="en-US" dirty="0"/>
              <a:t>be fatal) and may require emergency care. </a:t>
            </a:r>
            <a:endParaRPr lang="en-US" b="1" dirty="0" smtClean="0">
              <a:solidFill>
                <a:srgbClr val="000000"/>
              </a:solidFill>
              <a:latin typeface="Calibri"/>
              <a:ea typeface="Calibri"/>
            </a:endParaRPr>
          </a:p>
          <a:p>
            <a:pPr marL="0" indent="0" algn="ctr">
              <a:buNone/>
            </a:pPr>
            <a:endParaRPr lang="en-US" sz="2600" b="1" dirty="0" smtClean="0"/>
          </a:p>
          <a:p>
            <a:pPr marL="0" indent="0" algn="ctr">
              <a:buNone/>
            </a:pPr>
            <a:r>
              <a:rPr lang="en-US" sz="2600" b="1" dirty="0" smtClean="0"/>
              <a:t>Treat </a:t>
            </a:r>
            <a:r>
              <a:rPr lang="en-US" sz="2600" b="1" dirty="0"/>
              <a:t>asthma </a:t>
            </a:r>
            <a:r>
              <a:rPr lang="en-US" sz="2600" b="1" dirty="0">
                <a:solidFill>
                  <a:schemeClr val="tx2">
                    <a:lumMod val="60000"/>
                    <a:lumOff val="40000"/>
                  </a:schemeClr>
                </a:solidFill>
              </a:rPr>
              <a:t>symptoms</a:t>
            </a:r>
            <a:r>
              <a:rPr lang="en-US" sz="2600" b="1" dirty="0"/>
              <a:t> </a:t>
            </a:r>
            <a:r>
              <a:rPr lang="en-US" sz="2600" b="1" dirty="0" smtClean="0"/>
              <a:t>to </a:t>
            </a:r>
            <a:r>
              <a:rPr lang="en-US" sz="2600" b="1" dirty="0"/>
              <a:t>prevent them from getting worse and causing a life threatening asthma </a:t>
            </a:r>
            <a:r>
              <a:rPr lang="en-US" sz="2600" b="1" dirty="0">
                <a:solidFill>
                  <a:srgbClr val="FF0000"/>
                </a:solidFill>
              </a:rPr>
              <a:t>attack</a:t>
            </a:r>
            <a:r>
              <a:rPr lang="en-US" sz="2600" b="1" dirty="0"/>
              <a:t>.</a:t>
            </a:r>
          </a:p>
          <a:p>
            <a:endParaRPr lang="en-US" dirty="0" smtClean="0">
              <a:solidFill>
                <a:srgbClr val="000000"/>
              </a:solidFill>
              <a:latin typeface="Calibri"/>
              <a:ea typeface="Calibri"/>
            </a:endParaRPr>
          </a:p>
          <a:p>
            <a:pPr lvl="1"/>
            <a:endParaRPr lang="en-US" sz="2400" b="1" dirty="0">
              <a:solidFill>
                <a:srgbClr val="000000"/>
              </a:solidFill>
              <a:latin typeface="Calibri"/>
              <a:ea typeface="Calibri"/>
            </a:endParaRPr>
          </a:p>
        </p:txBody>
      </p:sp>
      <p:pic>
        <p:nvPicPr>
          <p:cNvPr id="2" name="Picture 2" descr="C:\Users\sha83193\AppData\Local\Microsoft\Windows\Temporary Internet Files\Content.Outlook\496BXUBN\Breathe Well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650" y="66207"/>
            <a:ext cx="4315750" cy="1350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927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286000"/>
            <a:ext cx="178543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
          </p:nvPr>
        </p:nvSpPr>
        <p:spPr>
          <a:xfrm>
            <a:off x="762000" y="1371600"/>
            <a:ext cx="4572000" cy="5181600"/>
          </a:xfrm>
        </p:spPr>
        <p:txBody>
          <a:bodyPr>
            <a:normAutofit/>
          </a:bodyPr>
          <a:lstStyle/>
          <a:p>
            <a:endParaRPr lang="en-US" sz="2800" dirty="0"/>
          </a:p>
          <a:p>
            <a:r>
              <a:rPr lang="en-US" sz="3200" dirty="0" smtClean="0">
                <a:solidFill>
                  <a:srgbClr val="000000"/>
                </a:solidFill>
                <a:latin typeface="Century Schoolbook" panose="02040604050505020304" pitchFamily="18" charset="0"/>
                <a:ea typeface="Calibri"/>
                <a:cs typeface="Calibri" panose="020F0502020204030204" pitchFamily="34" charset="0"/>
              </a:rPr>
              <a:t>KNOW </a:t>
            </a:r>
            <a:r>
              <a:rPr lang="en-US" sz="3200" dirty="0">
                <a:solidFill>
                  <a:srgbClr val="000000"/>
                </a:solidFill>
                <a:latin typeface="Century Schoolbook" panose="02040604050505020304" pitchFamily="18" charset="0"/>
                <a:ea typeface="Calibri"/>
                <a:cs typeface="Calibri" panose="020F0502020204030204" pitchFamily="34" charset="0"/>
              </a:rPr>
              <a:t>WHEN TO SEEK EMERGENCY MEDICAL CARE</a:t>
            </a:r>
          </a:p>
          <a:p>
            <a:r>
              <a:rPr lang="en-US" sz="3200" dirty="0" smtClean="0">
                <a:latin typeface="Century Schoolbook" panose="02040604050505020304" pitchFamily="18" charset="0"/>
                <a:cs typeface="Calibri" panose="020F0502020204030204" pitchFamily="34" charset="0"/>
              </a:rPr>
              <a:t>USE </a:t>
            </a:r>
            <a:r>
              <a:rPr lang="en-US" sz="3200" dirty="0">
                <a:latin typeface="Century Schoolbook" panose="02040604050505020304" pitchFamily="18" charset="0"/>
                <a:cs typeface="Calibri" panose="020F0502020204030204" pitchFamily="34" charset="0"/>
              </a:rPr>
              <a:t>MEDICATIONS CORRECTLY </a:t>
            </a:r>
          </a:p>
          <a:p>
            <a:r>
              <a:rPr lang="en-US" sz="3200" dirty="0">
                <a:solidFill>
                  <a:srgbClr val="000000"/>
                </a:solidFill>
                <a:latin typeface="Century Schoolbook" panose="02040604050505020304" pitchFamily="18" charset="0"/>
                <a:ea typeface="Calibri"/>
                <a:cs typeface="Calibri" panose="020F0502020204030204" pitchFamily="34" charset="0"/>
              </a:rPr>
              <a:t>TRACK SYMPTOMS</a:t>
            </a:r>
          </a:p>
          <a:p>
            <a:r>
              <a:rPr lang="en-US" sz="3200" dirty="0">
                <a:solidFill>
                  <a:srgbClr val="000000"/>
                </a:solidFill>
                <a:latin typeface="Century Schoolbook" panose="02040604050505020304" pitchFamily="18" charset="0"/>
                <a:ea typeface="Calibri"/>
                <a:cs typeface="Calibri" panose="020F0502020204030204" pitchFamily="34" charset="0"/>
              </a:rPr>
              <a:t>REGULAR </a:t>
            </a:r>
            <a:r>
              <a:rPr lang="en-US" sz="3200" dirty="0" smtClean="0">
                <a:solidFill>
                  <a:srgbClr val="000000"/>
                </a:solidFill>
                <a:latin typeface="Century Schoolbook" panose="02040604050505020304" pitchFamily="18" charset="0"/>
                <a:ea typeface="Calibri"/>
                <a:cs typeface="Calibri" panose="020F0502020204030204" pitchFamily="34" charset="0"/>
              </a:rPr>
              <a:t>CHECK UPS</a:t>
            </a:r>
            <a:endParaRPr lang="en-US" sz="3200" dirty="0">
              <a:solidFill>
                <a:srgbClr val="000000"/>
              </a:solidFill>
              <a:latin typeface="Century Schoolbook" panose="02040604050505020304" pitchFamily="18" charset="0"/>
              <a:ea typeface="Calibri"/>
              <a:cs typeface="Calibri" panose="020F0502020204030204" pitchFamily="34" charset="0"/>
            </a:endParaRPr>
          </a:p>
          <a:p>
            <a:pPr marL="0" indent="0" algn="ctr">
              <a:buNone/>
            </a:pPr>
            <a:endParaRPr lang="en-US" dirty="0"/>
          </a:p>
        </p:txBody>
      </p:sp>
      <p:sp>
        <p:nvSpPr>
          <p:cNvPr id="5" name="Title 4"/>
          <p:cNvSpPr>
            <a:spLocks noGrp="1"/>
          </p:cNvSpPr>
          <p:nvPr>
            <p:ph type="title"/>
          </p:nvPr>
        </p:nvSpPr>
        <p:spPr>
          <a:xfrm>
            <a:off x="631667" y="685800"/>
            <a:ext cx="7467600" cy="808038"/>
          </a:xfrm>
        </p:spPr>
        <p:txBody>
          <a:bodyPr>
            <a:normAutofit fontScale="90000"/>
          </a:bodyPr>
          <a:lstStyle/>
          <a:p>
            <a:pPr algn="ctr"/>
            <a:r>
              <a:rPr lang="en-US" sz="4000" dirty="0" smtClean="0"/>
              <a:t>Have an Asthma Action plan</a:t>
            </a:r>
            <a:r>
              <a:rPr lang="en-US" dirty="0" smtClean="0"/>
              <a:t/>
            </a:r>
            <a:br>
              <a:rPr lang="en-US" dirty="0" smtClean="0"/>
            </a:br>
            <a:endParaRPr lang="en-US" dirty="0"/>
          </a:p>
        </p:txBody>
      </p:sp>
    </p:spTree>
    <p:extLst>
      <p:ext uri="{BB962C8B-B14F-4D97-AF65-F5344CB8AC3E}">
        <p14:creationId xmlns:p14="http://schemas.microsoft.com/office/powerpoint/2010/main" val="14963891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81000" y="609600"/>
            <a:ext cx="7593418" cy="5860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034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7696200" cy="6103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96375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307" y="0"/>
            <a:ext cx="522368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9744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4800" y="4038600"/>
            <a:ext cx="3962400" cy="228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304800"/>
            <a:ext cx="7467600" cy="762000"/>
          </a:xfrm>
        </p:spPr>
        <p:txBody>
          <a:bodyPr>
            <a:normAutofit fontScale="90000"/>
          </a:bodyPr>
          <a:lstStyle/>
          <a:p>
            <a:pPr algn="ctr"/>
            <a:r>
              <a:rPr lang="en-US" sz="4800" dirty="0" smtClean="0"/>
              <a:t/>
            </a:r>
            <a:br>
              <a:rPr lang="en-US" sz="4800" dirty="0" smtClean="0"/>
            </a:br>
            <a:r>
              <a:rPr lang="en-US" sz="2000" i="1" dirty="0" smtClean="0"/>
              <a:t> </a:t>
            </a:r>
            <a:r>
              <a:rPr lang="en-US" sz="4000" i="1" dirty="0" smtClean="0"/>
              <a:t>Chronic Obstructive Pulmonary Disease</a:t>
            </a:r>
            <a:endParaRPr lang="en-US" sz="4000" i="1" dirty="0"/>
          </a:p>
        </p:txBody>
      </p:sp>
      <p:sp>
        <p:nvSpPr>
          <p:cNvPr id="3" name="Content Placeholder 2"/>
          <p:cNvSpPr>
            <a:spLocks noGrp="1"/>
          </p:cNvSpPr>
          <p:nvPr>
            <p:ph sz="quarter" idx="1"/>
          </p:nvPr>
        </p:nvSpPr>
        <p:spPr>
          <a:xfrm>
            <a:off x="228600" y="1143000"/>
            <a:ext cx="8610600" cy="2971800"/>
          </a:xfrm>
        </p:spPr>
        <p:txBody>
          <a:bodyPr wrap="square">
            <a:normAutofit/>
          </a:bodyPr>
          <a:lstStyle/>
          <a:p>
            <a:pPr marL="0" indent="0" algn="ctr">
              <a:spcBef>
                <a:spcPts val="0"/>
              </a:spcBef>
              <a:buClrTx/>
              <a:buSzTx/>
              <a:buNone/>
            </a:pPr>
            <a:r>
              <a:rPr lang="en-US" sz="2800" b="1" dirty="0" smtClean="0"/>
              <a:t>COPD is a lung disease that, over time, makes it hard to breathe. </a:t>
            </a:r>
          </a:p>
          <a:p>
            <a:pPr marL="0" indent="0">
              <a:spcBef>
                <a:spcPts val="0"/>
              </a:spcBef>
              <a:buClrTx/>
              <a:buSzTx/>
              <a:buNone/>
            </a:pPr>
            <a:r>
              <a:rPr lang="en-US" dirty="0" smtClean="0">
                <a:solidFill>
                  <a:prstClr val="black"/>
                </a:solidFill>
              </a:rPr>
              <a:t>COPD </a:t>
            </a:r>
            <a:r>
              <a:rPr lang="en-US" dirty="0">
                <a:solidFill>
                  <a:prstClr val="black"/>
                </a:solidFill>
              </a:rPr>
              <a:t>means that the flow of air in and out of the lungs is less than it should be. When that happens less oxygen gets into the body tissues and it becomes harder to get rid of carbon </a:t>
            </a:r>
            <a:r>
              <a:rPr lang="en-US" dirty="0" smtClean="0">
                <a:solidFill>
                  <a:prstClr val="black"/>
                </a:solidFill>
              </a:rPr>
              <a:t>dioxide. </a:t>
            </a:r>
            <a:r>
              <a:rPr lang="en-US" dirty="0">
                <a:solidFill>
                  <a:prstClr val="black"/>
                </a:solidFill>
              </a:rPr>
              <a:t>As the disease gets worse, it is harder to remain active due to shortness of breath. </a:t>
            </a:r>
            <a:endParaRPr lang="en-US" dirty="0" smtClean="0">
              <a:solidFill>
                <a:prstClr val="black"/>
              </a:solidFill>
            </a:endParaRPr>
          </a:p>
        </p:txBody>
      </p:sp>
      <p:pic>
        <p:nvPicPr>
          <p:cNvPr id="6" name="Picture 5" descr="http://lifeinsurancebyjeff.com/wp-content/uploads/2013/04/photo911.jpg"/>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60732"/>
            <a:ext cx="4191000" cy="2667000"/>
          </a:xfrm>
          <a:prstGeom prst="rect">
            <a:avLst/>
          </a:prstGeom>
          <a:noFill/>
          <a:ln>
            <a:noFill/>
          </a:ln>
        </p:spPr>
      </p:pic>
      <p:sp>
        <p:nvSpPr>
          <p:cNvPr id="8" name="TextBox 7"/>
          <p:cNvSpPr txBox="1"/>
          <p:nvPr/>
        </p:nvSpPr>
        <p:spPr>
          <a:xfrm>
            <a:off x="533400" y="4267200"/>
            <a:ext cx="3657600" cy="2369880"/>
          </a:xfrm>
          <a:prstGeom prst="rect">
            <a:avLst/>
          </a:prstGeom>
          <a:noFill/>
        </p:spPr>
        <p:txBody>
          <a:bodyPr wrap="square" rtlCol="0">
            <a:spAutoFit/>
          </a:bodyPr>
          <a:lstStyle/>
          <a:p>
            <a:pPr lvl="0" algn="ctr"/>
            <a:r>
              <a:rPr lang="en-US" sz="2800" b="1" dirty="0">
                <a:solidFill>
                  <a:schemeClr val="bg1"/>
                </a:solidFill>
              </a:rPr>
              <a:t>Most importantly, COPD can be prevented and </a:t>
            </a:r>
            <a:endParaRPr lang="en-US" sz="2800" b="1" dirty="0" smtClean="0">
              <a:solidFill>
                <a:schemeClr val="bg1"/>
              </a:solidFill>
            </a:endParaRPr>
          </a:p>
          <a:p>
            <a:pPr lvl="0" algn="ctr"/>
            <a:r>
              <a:rPr lang="en-US" sz="2800" b="1" dirty="0" smtClean="0">
                <a:solidFill>
                  <a:schemeClr val="bg1"/>
                </a:solidFill>
              </a:rPr>
              <a:t>can </a:t>
            </a:r>
            <a:r>
              <a:rPr lang="en-US" sz="2800" b="1" dirty="0">
                <a:solidFill>
                  <a:schemeClr val="bg1"/>
                </a:solidFill>
              </a:rPr>
              <a:t>be </a:t>
            </a:r>
            <a:r>
              <a:rPr lang="en-US" sz="2800" b="1" dirty="0" smtClean="0">
                <a:solidFill>
                  <a:schemeClr val="bg1"/>
                </a:solidFill>
              </a:rPr>
              <a:t>treated.</a:t>
            </a:r>
            <a:endParaRPr lang="en-US" sz="2800" b="1" dirty="0">
              <a:solidFill>
                <a:schemeClr val="bg1"/>
              </a:solidFill>
            </a:endParaRPr>
          </a:p>
          <a:p>
            <a:endParaRPr lang="en-US" dirty="0"/>
          </a:p>
          <a:p>
            <a:endParaRPr lang="en-US" dirty="0"/>
          </a:p>
        </p:txBody>
      </p:sp>
    </p:spTree>
    <p:extLst>
      <p:ext uri="{BB962C8B-B14F-4D97-AF65-F5344CB8AC3E}">
        <p14:creationId xmlns:p14="http://schemas.microsoft.com/office/powerpoint/2010/main" val="1087876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latin typeface="Century Schoolbook" panose="02040604050505020304" pitchFamily="18" charset="0"/>
                <a:ea typeface="Calibri"/>
                <a:cs typeface="Times New Roman"/>
              </a:rPr>
              <a:t>Breathing is something we all need to do in order to </a:t>
            </a:r>
            <a:r>
              <a:rPr lang="en-US" sz="3200" dirty="0" smtClean="0">
                <a:latin typeface="Century Schoolbook" panose="02040604050505020304" pitchFamily="18" charset="0"/>
                <a:ea typeface="Calibri"/>
                <a:cs typeface="Times New Roman"/>
              </a:rPr>
              <a:t>survive - and thrive. </a:t>
            </a:r>
            <a:endParaRPr lang="en-US" dirty="0">
              <a:latin typeface="Century Schoolbook" panose="02040604050505020304" pitchFamily="18" charset="0"/>
            </a:endParaRPr>
          </a:p>
        </p:txBody>
      </p:sp>
      <p:sp>
        <p:nvSpPr>
          <p:cNvPr id="3" name="Rectangle 2"/>
          <p:cNvSpPr/>
          <p:nvPr/>
        </p:nvSpPr>
        <p:spPr>
          <a:xfrm>
            <a:off x="3733800" y="1600200"/>
            <a:ext cx="5181600" cy="2862322"/>
          </a:xfrm>
          <a:prstGeom prst="rect">
            <a:avLst/>
          </a:prstGeom>
        </p:spPr>
        <p:txBody>
          <a:bodyPr wrap="square">
            <a:spAutoFit/>
          </a:bodyPr>
          <a:lstStyle/>
          <a:p>
            <a:pPr marL="285750" indent="-285750">
              <a:buFont typeface="Arial" panose="020B0604020202020204" pitchFamily="34" charset="0"/>
              <a:buChar char="•"/>
            </a:pPr>
            <a:endParaRPr lang="en-US" sz="4000" b="1" dirty="0" smtClean="0"/>
          </a:p>
          <a:p>
            <a:pPr marL="285750" indent="-285750">
              <a:buFont typeface="Arial" panose="020B0604020202020204" pitchFamily="34" charset="0"/>
              <a:buChar char="•"/>
            </a:pPr>
            <a:r>
              <a:rPr lang="en-US" sz="4000" b="1" dirty="0" smtClean="0"/>
              <a:t>ALLERGIES</a:t>
            </a:r>
          </a:p>
          <a:p>
            <a:pPr marL="285750" indent="-285750">
              <a:buFont typeface="Arial" panose="020B0604020202020204" pitchFamily="34" charset="0"/>
              <a:buChar char="•"/>
            </a:pPr>
            <a:r>
              <a:rPr lang="en-US" sz="4000" b="1" dirty="0"/>
              <a:t>ASTHMA</a:t>
            </a:r>
          </a:p>
          <a:p>
            <a:pPr marL="285750" indent="-285750">
              <a:buFont typeface="Arial" panose="020B0604020202020204" pitchFamily="34" charset="0"/>
              <a:buChar char="•"/>
            </a:pPr>
            <a:r>
              <a:rPr lang="en-US" sz="4000" b="1" dirty="0" smtClean="0"/>
              <a:t>COPD -</a:t>
            </a:r>
          </a:p>
          <a:p>
            <a:r>
              <a:rPr lang="en-US" sz="2000" dirty="0"/>
              <a:t>C</a:t>
            </a:r>
            <a:r>
              <a:rPr lang="en-US" sz="2000" dirty="0" smtClean="0"/>
              <a:t>hronic Obstructive Pulmonary Disease</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3124200" cy="4986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278923" y="4602540"/>
            <a:ext cx="4572000" cy="2062103"/>
          </a:xfrm>
          <a:prstGeom prst="rect">
            <a:avLst/>
          </a:prstGeom>
        </p:spPr>
        <p:txBody>
          <a:bodyPr>
            <a:spAutoFit/>
          </a:bodyPr>
          <a:lstStyle/>
          <a:p>
            <a:r>
              <a:rPr lang="en-US" sz="3200" cap="small" dirty="0" smtClean="0">
                <a:solidFill>
                  <a:srgbClr val="1F497D"/>
                </a:solidFill>
                <a:latin typeface="Century Schoolbook" panose="02040604050505020304" pitchFamily="18" charset="0"/>
                <a:ea typeface="Calibri"/>
                <a:cs typeface="Times New Roman"/>
              </a:rPr>
              <a:t>…can make something as basic as breathing,</a:t>
            </a:r>
          </a:p>
          <a:p>
            <a:r>
              <a:rPr lang="en-US" sz="3200" cap="small" dirty="0" smtClean="0">
                <a:solidFill>
                  <a:srgbClr val="1F497D"/>
                </a:solidFill>
                <a:latin typeface="Century Schoolbook" panose="02040604050505020304" pitchFamily="18" charset="0"/>
                <a:ea typeface="Calibri"/>
                <a:cs typeface="Times New Roman"/>
              </a:rPr>
              <a:t>a challenge.</a:t>
            </a:r>
            <a:endParaRPr lang="en-US" dirty="0">
              <a:latin typeface="Century Schoolbook" panose="020406040505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4191000"/>
            <a:ext cx="8534400" cy="259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6019800" cy="1417638"/>
          </a:xfrm>
        </p:spPr>
        <p:txBody>
          <a:bodyPr>
            <a:normAutofit/>
          </a:bodyPr>
          <a:lstStyle/>
          <a:p>
            <a:pPr algn="ctr"/>
            <a:r>
              <a:rPr lang="en-US" b="1" dirty="0" smtClean="0"/>
              <a:t>COPD </a:t>
            </a:r>
            <a:r>
              <a:rPr lang="en-US" dirty="0" smtClean="0"/>
              <a:t>– </a:t>
            </a:r>
            <a:br>
              <a:rPr lang="en-US" dirty="0" smtClean="0"/>
            </a:br>
            <a:r>
              <a:rPr lang="en-US" sz="2400" b="1" dirty="0" smtClean="0"/>
              <a:t>3</a:t>
            </a:r>
            <a:r>
              <a:rPr lang="en-US" sz="2400" b="1" baseline="30000" dirty="0" smtClean="0"/>
              <a:t>rd</a:t>
            </a:r>
            <a:r>
              <a:rPr lang="en-US" sz="2400" b="1" dirty="0" smtClean="0"/>
              <a:t> Leading Cause of </a:t>
            </a:r>
            <a:br>
              <a:rPr lang="en-US" sz="2400" b="1" dirty="0" smtClean="0"/>
            </a:br>
            <a:r>
              <a:rPr lang="en-US" sz="2400" b="1" dirty="0" smtClean="0"/>
              <a:t>Death in the US</a:t>
            </a:r>
            <a:endParaRPr lang="en-US" sz="2400" b="1" dirty="0"/>
          </a:p>
        </p:txBody>
      </p:sp>
      <p:sp>
        <p:nvSpPr>
          <p:cNvPr id="4" name="Content Placeholder 3"/>
          <p:cNvSpPr>
            <a:spLocks noGrp="1"/>
          </p:cNvSpPr>
          <p:nvPr>
            <p:ph sz="quarter" idx="1"/>
          </p:nvPr>
        </p:nvSpPr>
        <p:spPr>
          <a:xfrm>
            <a:off x="152400" y="1447800"/>
            <a:ext cx="6019800" cy="2667000"/>
          </a:xfrm>
        </p:spPr>
        <p:txBody>
          <a:bodyPr>
            <a:normAutofit fontScale="92500" lnSpcReduction="10000"/>
          </a:bodyPr>
          <a:lstStyle/>
          <a:p>
            <a:r>
              <a:rPr lang="en-US" b="1" dirty="0" smtClean="0"/>
              <a:t>Constant cough or “smoker’s cough”</a:t>
            </a:r>
          </a:p>
          <a:p>
            <a:r>
              <a:rPr lang="en-US" b="1" dirty="0" smtClean="0"/>
              <a:t>Shortness of breath while doing activities that used to be easy</a:t>
            </a:r>
          </a:p>
          <a:p>
            <a:r>
              <a:rPr lang="en-US" b="1" dirty="0" smtClean="0"/>
              <a:t>Excess sputum production</a:t>
            </a:r>
          </a:p>
          <a:p>
            <a:r>
              <a:rPr lang="en-US" b="1" dirty="0" smtClean="0"/>
              <a:t>Feeling like you can’t take a deep breath</a:t>
            </a:r>
          </a:p>
          <a:p>
            <a:r>
              <a:rPr lang="en-US" b="1" dirty="0" smtClean="0"/>
              <a:t>Wheezing </a:t>
            </a:r>
            <a:endParaRPr lang="en-US" b="1" dirty="0"/>
          </a:p>
        </p:txBody>
      </p:sp>
      <p:sp>
        <p:nvSpPr>
          <p:cNvPr id="5" name="Content Placeholder 4"/>
          <p:cNvSpPr>
            <a:spLocks noGrp="1"/>
          </p:cNvSpPr>
          <p:nvPr>
            <p:ph sz="quarter" idx="2"/>
          </p:nvPr>
        </p:nvSpPr>
        <p:spPr>
          <a:xfrm>
            <a:off x="381000" y="4495800"/>
            <a:ext cx="8610600" cy="2743200"/>
          </a:xfrm>
        </p:spPr>
        <p:txBody>
          <a:bodyPr>
            <a:normAutofit fontScale="92500" lnSpcReduction="10000"/>
          </a:bodyPr>
          <a:lstStyle/>
          <a:p>
            <a:pPr marL="0" indent="0">
              <a:buNone/>
            </a:pPr>
            <a:r>
              <a:rPr lang="en-US" dirty="0" smtClean="0">
                <a:solidFill>
                  <a:schemeClr val="bg1"/>
                </a:solidFill>
              </a:rPr>
              <a:t>Most COPD patients were smokers at some point in their lives and the toxins from tobacco smoke directly resulted in the development of lung disease.</a:t>
            </a:r>
          </a:p>
          <a:p>
            <a:pPr marL="0" indent="0">
              <a:buNone/>
            </a:pPr>
            <a:r>
              <a:rPr lang="en-US" dirty="0" smtClean="0">
                <a:solidFill>
                  <a:schemeClr val="bg1"/>
                </a:solidFill>
              </a:rPr>
              <a:t>Other things that put you at risk include second-hand smoke, breathing in chemical fumes, dust or, air pollution over a long period of time.</a:t>
            </a:r>
            <a:endParaRPr lang="en-US" dirty="0">
              <a:solidFill>
                <a:schemeClr val="bg1"/>
              </a:solidFill>
            </a:endParaRPr>
          </a:p>
        </p:txBody>
      </p:sp>
      <p:pic>
        <p:nvPicPr>
          <p:cNvPr id="8" name="Picture 7" descr="https://encrypted-tbn0.gstatic.com/images?q=tbn:ANd9GcTYW-YNY5jvvJOIzjBRTn8yKfwFw0Y4mpgJJcCcpYsKfyhse5YZ"/>
          <p:cNvPicPr/>
          <p:nvPr/>
        </p:nvPicPr>
        <p:blipFill>
          <a:blip r:embed="rId3">
            <a:extLst>
              <a:ext uri="{28A0092B-C50C-407E-A947-70E740481C1C}">
                <a14:useLocalDpi xmlns:a14="http://schemas.microsoft.com/office/drawing/2010/main" val="0"/>
              </a:ext>
            </a:extLst>
          </a:blip>
          <a:srcRect/>
          <a:stretch>
            <a:fillRect/>
          </a:stretch>
        </p:blipFill>
        <p:spPr bwMode="auto">
          <a:xfrm>
            <a:off x="5867400" y="762000"/>
            <a:ext cx="2590800" cy="3124200"/>
          </a:xfrm>
          <a:prstGeom prst="rect">
            <a:avLst/>
          </a:prstGeom>
          <a:noFill/>
          <a:ln>
            <a:noFill/>
          </a:ln>
        </p:spPr>
      </p:pic>
    </p:spTree>
    <p:extLst>
      <p:ext uri="{BB962C8B-B14F-4D97-AF65-F5344CB8AC3E}">
        <p14:creationId xmlns:p14="http://schemas.microsoft.com/office/powerpoint/2010/main" val="4171910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467600" cy="1143000"/>
          </a:xfrm>
        </p:spPr>
        <p:txBody>
          <a:bodyPr>
            <a:noAutofit/>
          </a:bodyPr>
          <a:lstStyle/>
          <a:p>
            <a:pPr algn="ctr"/>
            <a:r>
              <a:rPr lang="en-US" sz="3600" dirty="0" smtClean="0"/>
              <a:t>Are your lungs trying to tell you something?</a:t>
            </a:r>
            <a:endParaRPr lang="en-US" sz="3600" dirty="0"/>
          </a:p>
        </p:txBody>
      </p:sp>
      <p:sp>
        <p:nvSpPr>
          <p:cNvPr id="4" name="Content Placeholder 3"/>
          <p:cNvSpPr>
            <a:spLocks noGrp="1"/>
          </p:cNvSpPr>
          <p:nvPr>
            <p:ph sz="quarter" idx="2"/>
          </p:nvPr>
        </p:nvSpPr>
        <p:spPr>
          <a:xfrm>
            <a:off x="4495800" y="1676400"/>
            <a:ext cx="4191000" cy="4572000"/>
          </a:xfrm>
        </p:spPr>
        <p:txBody>
          <a:bodyPr/>
          <a:lstStyle/>
          <a:p>
            <a:pPr marL="0" indent="0" algn="ctr">
              <a:buNone/>
            </a:pPr>
            <a:endParaRPr lang="en-US" sz="3200" dirty="0" smtClean="0"/>
          </a:p>
          <a:p>
            <a:pPr marL="0" indent="0" algn="ctr">
              <a:buNone/>
            </a:pPr>
            <a:r>
              <a:rPr lang="en-US" sz="3200" dirty="0" smtClean="0"/>
              <a:t>Only a doctor can diagnose COPD</a:t>
            </a:r>
          </a:p>
          <a:p>
            <a:pPr marL="0" indent="0">
              <a:buNone/>
            </a:pPr>
            <a:endParaRPr lang="en-US" dirty="0" smtClean="0"/>
          </a:p>
          <a:p>
            <a:pPr marL="0" indent="0" algn="ctr">
              <a:buNone/>
            </a:pPr>
            <a:r>
              <a:rPr lang="en-US" sz="3200" dirty="0" smtClean="0"/>
              <a:t>Report to your doctor </a:t>
            </a:r>
          </a:p>
          <a:p>
            <a:pPr lvl="1"/>
            <a:r>
              <a:rPr lang="en-US" dirty="0"/>
              <a:t>O</a:t>
            </a:r>
            <a:r>
              <a:rPr lang="en-US" dirty="0" smtClean="0"/>
              <a:t>ngoing cough</a:t>
            </a:r>
          </a:p>
          <a:p>
            <a:pPr lvl="1"/>
            <a:r>
              <a:rPr lang="en-US" dirty="0"/>
              <a:t>S</a:t>
            </a:r>
            <a:r>
              <a:rPr lang="en-US" dirty="0" smtClean="0"/>
              <a:t>hortness of breath</a:t>
            </a:r>
          </a:p>
          <a:p>
            <a:pPr lvl="1"/>
            <a:r>
              <a:rPr lang="en-US" dirty="0" smtClean="0"/>
              <a:t>Fatigue</a:t>
            </a:r>
          </a:p>
          <a:p>
            <a:pPr lvl="1"/>
            <a:r>
              <a:rPr lang="en-US" dirty="0" smtClean="0"/>
              <a:t>Wheezing</a:t>
            </a:r>
          </a:p>
          <a:p>
            <a:pPr lvl="1"/>
            <a:endParaRPr lang="en-US" dirty="0" smtClean="0"/>
          </a:p>
          <a:p>
            <a:pPr lvl="1"/>
            <a:endParaRPr lang="en-US" dirty="0"/>
          </a:p>
        </p:txBody>
      </p:sp>
      <p:pic>
        <p:nvPicPr>
          <p:cNvPr id="6" name="Picture 5" descr="http://www.nhlbi.nih.gov/news/images/copd.gif"/>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4114800" cy="4572000"/>
          </a:xfrm>
          <a:prstGeom prst="rect">
            <a:avLst/>
          </a:prstGeom>
          <a:noFill/>
          <a:ln>
            <a:noFill/>
          </a:ln>
        </p:spPr>
      </p:pic>
    </p:spTree>
    <p:extLst>
      <p:ext uri="{BB962C8B-B14F-4D97-AF65-F5344CB8AC3E}">
        <p14:creationId xmlns:p14="http://schemas.microsoft.com/office/powerpoint/2010/main" val="15248261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1143000"/>
          </a:xfrm>
        </p:spPr>
        <p:txBody>
          <a:bodyPr>
            <a:normAutofit/>
          </a:bodyPr>
          <a:lstStyle/>
          <a:p>
            <a:pPr algn="ctr"/>
            <a:r>
              <a:rPr lang="en-US" sz="4800" dirty="0" smtClean="0"/>
              <a:t>Treatment</a:t>
            </a:r>
            <a:endParaRPr lang="en-US" sz="4800" dirty="0"/>
          </a:p>
        </p:txBody>
      </p:sp>
      <p:pic>
        <p:nvPicPr>
          <p:cNvPr id="4098" name="Picture 2" descr="http://img.webmd.com/dtmcms/live/webmd/consumer_assets/site_images/articles/health_tools/bronchitis_slideshow/getty_rf_photo_of_older_man_using_inha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134701"/>
            <a:ext cx="4615261" cy="31361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boston-medical-supply.com/datastore/media/mid_oxyg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1134701"/>
            <a:ext cx="3505199" cy="443595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657600" y="4114800"/>
            <a:ext cx="4600575" cy="1185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Take your medicine as prescribed</a:t>
            </a:r>
            <a:endParaRPr lang="en-US" sz="3200" b="1" dirty="0"/>
          </a:p>
        </p:txBody>
      </p:sp>
      <p:pic>
        <p:nvPicPr>
          <p:cNvPr id="4104" name="Picture 8" descr="http://respiratory-care-sleep-medicine.advanceweb.com/SharedResources/Graphics/specialty/RS/headers_SEO/pulmonaryReha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5" y="5410200"/>
            <a:ext cx="6048375" cy="1381126"/>
          </a:xfrm>
          <a:prstGeom prst="rect">
            <a:avLst/>
          </a:prstGeom>
          <a:noFill/>
          <a:ln w="3810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
        <p:nvSpPr>
          <p:cNvPr id="6" name="Oval 5"/>
          <p:cNvSpPr/>
          <p:nvPr/>
        </p:nvSpPr>
        <p:spPr>
          <a:xfrm>
            <a:off x="-3" y="990600"/>
            <a:ext cx="1724027"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O</a:t>
            </a:r>
            <a:r>
              <a:rPr lang="en-US" sz="1200" b="1" dirty="0" smtClean="0"/>
              <a:t>2 </a:t>
            </a:r>
            <a:r>
              <a:rPr lang="en-US" b="1" dirty="0" smtClean="0"/>
              <a:t>Therapy</a:t>
            </a:r>
            <a:endParaRPr lang="en-US" b="1" dirty="0"/>
          </a:p>
        </p:txBody>
      </p:sp>
    </p:spTree>
    <p:extLst>
      <p:ext uri="{BB962C8B-B14F-4D97-AF65-F5344CB8AC3E}">
        <p14:creationId xmlns:p14="http://schemas.microsoft.com/office/powerpoint/2010/main" val="25778194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467600" cy="990600"/>
          </a:xfrm>
        </p:spPr>
        <p:txBody>
          <a:bodyPr>
            <a:noAutofit/>
          </a:bodyPr>
          <a:lstStyle/>
          <a:p>
            <a:pPr algn="ctr"/>
            <a:r>
              <a:rPr lang="en-US" sz="6000" dirty="0" smtClean="0"/>
              <a:t>QUIT SMOKING</a:t>
            </a:r>
            <a:endParaRPr lang="en-US" sz="60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76400"/>
            <a:ext cx="3886200" cy="467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990600"/>
            <a:ext cx="5943600" cy="369332"/>
          </a:xfrm>
          <a:prstGeom prst="rect">
            <a:avLst/>
          </a:prstGeom>
          <a:noFill/>
        </p:spPr>
        <p:txBody>
          <a:bodyPr wrap="square" rtlCol="0">
            <a:spAutoFit/>
          </a:bodyPr>
          <a:lstStyle/>
          <a:p>
            <a:pPr lvl="0"/>
            <a:endParaRPr lang="en-US" dirty="0">
              <a:solidFill>
                <a:prstClr val="black"/>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2600"/>
            <a:ext cx="4905375"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C:\Users\sha83193\AppData\Local\Microsoft\Windows\Temporary Internet Files\Content.Outlook\496BXUBN\Breathe Well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1797" y="119076"/>
            <a:ext cx="3965245" cy="124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941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Resources</a:t>
            </a:r>
            <a:endParaRPr lang="en-US" sz="4000" dirty="0"/>
          </a:p>
        </p:txBody>
      </p:sp>
      <p:sp>
        <p:nvSpPr>
          <p:cNvPr id="3" name="Content Placeholder 2"/>
          <p:cNvSpPr>
            <a:spLocks noGrp="1"/>
          </p:cNvSpPr>
          <p:nvPr>
            <p:ph sz="quarter" idx="1"/>
          </p:nvPr>
        </p:nvSpPr>
        <p:spPr/>
        <p:txBody>
          <a:bodyPr>
            <a:normAutofit fontScale="92500"/>
          </a:bodyPr>
          <a:lstStyle/>
          <a:p>
            <a:r>
              <a:rPr lang="en-US" dirty="0" smtClean="0"/>
              <a:t>American Academy of Allergy, Asthma and Immunology 1-800-822-2762 </a:t>
            </a:r>
            <a:r>
              <a:rPr lang="en-US" dirty="0" smtClean="0">
                <a:hlinkClick r:id="rId3"/>
              </a:rPr>
              <a:t>www.aaaai.org</a:t>
            </a:r>
            <a:endParaRPr lang="en-US" dirty="0" smtClean="0"/>
          </a:p>
          <a:p>
            <a:r>
              <a:rPr lang="en-US" dirty="0" smtClean="0"/>
              <a:t>American Lung Association  1-800-586-4872  </a:t>
            </a:r>
            <a:r>
              <a:rPr lang="en-US" dirty="0" smtClean="0">
                <a:hlinkClick r:id="rId4"/>
              </a:rPr>
              <a:t>www.lung.org</a:t>
            </a:r>
            <a:endParaRPr lang="en-US" dirty="0" smtClean="0"/>
          </a:p>
          <a:p>
            <a:r>
              <a:rPr lang="en-US" dirty="0" smtClean="0"/>
              <a:t>Asthma &amp; Allergy Foundation of America  1-800-878-4403  </a:t>
            </a:r>
            <a:r>
              <a:rPr lang="en-US" dirty="0" smtClean="0">
                <a:hlinkClick r:id="rId5"/>
              </a:rPr>
              <a:t>www.aafa.org</a:t>
            </a:r>
            <a:endParaRPr lang="en-US" dirty="0" smtClean="0"/>
          </a:p>
          <a:p>
            <a:r>
              <a:rPr lang="en-US" dirty="0" smtClean="0"/>
              <a:t>National Asthma Education &amp; Prevention Program  1-301-592-8573  www/nhlbi.nih.gov/about/</a:t>
            </a:r>
            <a:r>
              <a:rPr lang="en-US" dirty="0" err="1" smtClean="0"/>
              <a:t>naepp</a:t>
            </a:r>
            <a:endParaRPr lang="en-US" dirty="0" smtClean="0"/>
          </a:p>
          <a:p>
            <a:r>
              <a:rPr lang="en-US" dirty="0" smtClean="0"/>
              <a:t>COPD screening tool </a:t>
            </a:r>
            <a:r>
              <a:rPr lang="en-US" u="sng" dirty="0">
                <a:hlinkClick r:id="rId6"/>
              </a:rPr>
              <a:t>http://</a:t>
            </a:r>
            <a:r>
              <a:rPr lang="en-US" u="sng" dirty="0" smtClean="0">
                <a:hlinkClick r:id="rId6"/>
              </a:rPr>
              <a:t>www.drive4copd.org/WhatisDRIVE4COPD.aspx</a:t>
            </a:r>
            <a:endParaRPr lang="en-US" u="sng" dirty="0" smtClean="0"/>
          </a:p>
          <a:p>
            <a:r>
              <a:rPr lang="en-US" dirty="0" smtClean="0"/>
              <a:t>Virginia </a:t>
            </a:r>
            <a:r>
              <a:rPr lang="en-US" dirty="0"/>
              <a:t>Asthma Coalition - http://</a:t>
            </a:r>
            <a:r>
              <a:rPr lang="en-US" dirty="0" smtClean="0"/>
              <a:t>www.virginiaasthmacoalition.org</a:t>
            </a:r>
          </a:p>
          <a:p>
            <a:endParaRPr lang="en-US" dirty="0" smtClean="0"/>
          </a:p>
          <a:p>
            <a:pPr marL="0" indent="0">
              <a:buNone/>
            </a:pPr>
            <a:endParaRPr lang="en-US" dirty="0" smtClean="0"/>
          </a:p>
          <a:p>
            <a:endParaRPr lang="en-US" dirty="0" smtClean="0"/>
          </a:p>
        </p:txBody>
      </p:sp>
    </p:spTree>
    <p:extLst>
      <p:ext uri="{BB962C8B-B14F-4D97-AF65-F5344CB8AC3E}">
        <p14:creationId xmlns:p14="http://schemas.microsoft.com/office/powerpoint/2010/main" val="5365865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t>Questions?</a:t>
            </a:r>
            <a:endParaRPr lang="en-US" sz="4400" dirty="0"/>
          </a:p>
        </p:txBody>
      </p:sp>
      <p:pic>
        <p:nvPicPr>
          <p:cNvPr id="4098"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736978" y="2400094"/>
            <a:ext cx="2908044" cy="327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66349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smtClean="0"/>
              <a:t>Thank you!</a:t>
            </a:r>
            <a:endParaRPr lang="en-US" sz="4800" dirty="0"/>
          </a:p>
        </p:txBody>
      </p:sp>
      <p:sp>
        <p:nvSpPr>
          <p:cNvPr id="3" name="Content Placeholder 2"/>
          <p:cNvSpPr>
            <a:spLocks noGrp="1"/>
          </p:cNvSpPr>
          <p:nvPr>
            <p:ph sz="quarter" idx="1"/>
          </p:nvPr>
        </p:nvSpPr>
        <p:spPr/>
        <p:txBody>
          <a:bodyPr/>
          <a:lstStyle/>
          <a:p>
            <a:r>
              <a:rPr lang="en-US" dirty="0" smtClean="0"/>
              <a:t>Go to </a:t>
            </a:r>
            <a:r>
              <a:rPr lang="en-US" dirty="0" smtClean="0">
                <a:hlinkClick r:id="rId2"/>
              </a:rPr>
              <a:t>www.commonhealth.virginia.gov</a:t>
            </a:r>
            <a:r>
              <a:rPr lang="en-US" dirty="0" smtClean="0"/>
              <a:t> for more information.</a:t>
            </a:r>
          </a:p>
          <a:p>
            <a:r>
              <a:rPr lang="en-US" dirty="0" smtClean="0"/>
              <a:t>Like us on </a:t>
            </a:r>
            <a:r>
              <a:rPr lang="en-US" dirty="0" err="1" smtClean="0"/>
              <a:t>facebook</a:t>
            </a:r>
            <a:r>
              <a:rPr lang="en-US" dirty="0" smtClean="0"/>
              <a:t>:  </a:t>
            </a:r>
            <a:r>
              <a:rPr lang="en-US" dirty="0" smtClean="0">
                <a:hlinkClick r:id="rId3"/>
              </a:rPr>
              <a:t>www.facebook.com/commonhealthva</a:t>
            </a:r>
            <a:endParaRPr lang="en-US" dirty="0" smtClean="0"/>
          </a:p>
          <a:p>
            <a:r>
              <a:rPr lang="en-US" dirty="0" smtClean="0"/>
              <a:t>Visit DHRM’s website:  </a:t>
            </a:r>
            <a:r>
              <a:rPr lang="en-US" dirty="0" smtClean="0">
                <a:hlinkClick r:id="rId4"/>
              </a:rPr>
              <a:t>www.dhrm.virginia.gov</a:t>
            </a:r>
            <a:r>
              <a:rPr lang="en-US" dirty="0" smtClean="0"/>
              <a:t> to become more familiar with </a:t>
            </a:r>
            <a:r>
              <a:rPr lang="en-US" smtClean="0"/>
              <a:t>health benefits.</a:t>
            </a:r>
            <a:endParaRPr lang="en-US" dirty="0" smtClean="0"/>
          </a:p>
          <a:p>
            <a:endParaRPr lang="en-US" dirty="0"/>
          </a:p>
          <a:p>
            <a:pPr marL="0" indent="0">
              <a:buNone/>
            </a:pPr>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4454019"/>
            <a:ext cx="2514600" cy="168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620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467600" cy="1143000"/>
          </a:xfrm>
        </p:spPr>
        <p:txBody>
          <a:bodyPr>
            <a:normAutofit/>
          </a:bodyPr>
          <a:lstStyle/>
          <a:p>
            <a:pPr algn="ctr"/>
            <a:r>
              <a:rPr lang="en-US" sz="4800" dirty="0" smtClean="0"/>
              <a:t>Allergies</a:t>
            </a:r>
            <a:endParaRPr lang="en-US" sz="4800" dirty="0"/>
          </a:p>
        </p:txBody>
      </p:sp>
      <p:pic>
        <p:nvPicPr>
          <p:cNvPr id="1331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953000" y="1753359"/>
            <a:ext cx="3755846" cy="464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1752600"/>
            <a:ext cx="4572000" cy="4826962"/>
          </a:xfrm>
          <a:prstGeom prst="rect">
            <a:avLst/>
          </a:prstGeom>
        </p:spPr>
        <p:txBody>
          <a:bodyPr>
            <a:spAutoFit/>
          </a:bodyPr>
          <a:lstStyle/>
          <a:p>
            <a:pPr>
              <a:spcBef>
                <a:spcPts val="395"/>
              </a:spcBef>
              <a:spcAft>
                <a:spcPts val="1200"/>
              </a:spcAft>
            </a:pPr>
            <a:r>
              <a:rPr lang="en-US" sz="2300" dirty="0" smtClean="0">
                <a:ea typeface="Times New Roman"/>
              </a:rPr>
              <a:t>It is overreacting to an allergen which the body views as </a:t>
            </a:r>
            <a:r>
              <a:rPr lang="en-US" sz="2300" dirty="0">
                <a:ea typeface="Times New Roman"/>
              </a:rPr>
              <a:t>a foreign invader that must be stopped. </a:t>
            </a:r>
            <a:endParaRPr lang="en-US" sz="2300" dirty="0" smtClean="0">
              <a:ea typeface="Times New Roman"/>
            </a:endParaRPr>
          </a:p>
          <a:p>
            <a:pPr>
              <a:spcBef>
                <a:spcPts val="395"/>
              </a:spcBef>
              <a:spcAft>
                <a:spcPts val="1200"/>
              </a:spcAft>
            </a:pPr>
            <a:r>
              <a:rPr lang="en-US" sz="2300" dirty="0" smtClean="0">
                <a:ea typeface="Times New Roman"/>
              </a:rPr>
              <a:t>To fight the invader, the body </a:t>
            </a:r>
            <a:r>
              <a:rPr lang="en-US" sz="2300" dirty="0" smtClean="0">
                <a:solidFill>
                  <a:srgbClr val="4A5053"/>
                </a:solidFill>
                <a:ea typeface="Times New Roman"/>
              </a:rPr>
              <a:t> </a:t>
            </a:r>
            <a:r>
              <a:rPr lang="en-US" sz="2300" dirty="0" smtClean="0">
                <a:ea typeface="Times New Roman"/>
              </a:rPr>
              <a:t>produces </a:t>
            </a:r>
            <a:r>
              <a:rPr lang="en-US" sz="2300" dirty="0">
                <a:ea typeface="Times New Roman"/>
              </a:rPr>
              <a:t>Immunoglobulin E </a:t>
            </a:r>
            <a:r>
              <a:rPr lang="en-US" sz="2300" dirty="0" smtClean="0">
                <a:ea typeface="Times New Roman"/>
              </a:rPr>
              <a:t>antibodies</a:t>
            </a:r>
            <a:r>
              <a:rPr lang="en-US" sz="2300" dirty="0">
                <a:ea typeface="Times New Roman"/>
              </a:rPr>
              <a:t>. </a:t>
            </a:r>
            <a:endParaRPr lang="en-US" sz="2300" dirty="0" smtClean="0">
              <a:ea typeface="Times New Roman"/>
            </a:endParaRPr>
          </a:p>
          <a:p>
            <a:pPr>
              <a:spcBef>
                <a:spcPts val="395"/>
              </a:spcBef>
              <a:spcAft>
                <a:spcPts val="1200"/>
              </a:spcAft>
            </a:pPr>
            <a:r>
              <a:rPr lang="en-US" sz="2300" dirty="0" smtClean="0">
                <a:ea typeface="Times New Roman"/>
              </a:rPr>
              <a:t>These </a:t>
            </a:r>
            <a:r>
              <a:rPr lang="en-US" sz="2300" dirty="0">
                <a:ea typeface="Times New Roman"/>
              </a:rPr>
              <a:t>antibodies travel to cells that release histamine and other chemicals, causing an allergic reaction.  </a:t>
            </a:r>
          </a:p>
          <a:p>
            <a:endParaRPr lang="en-US" dirty="0"/>
          </a:p>
        </p:txBody>
      </p:sp>
      <p:sp>
        <p:nvSpPr>
          <p:cNvPr id="3" name="TextBox 2"/>
          <p:cNvSpPr txBox="1"/>
          <p:nvPr/>
        </p:nvSpPr>
        <p:spPr>
          <a:xfrm>
            <a:off x="762000" y="914400"/>
            <a:ext cx="7315200" cy="923330"/>
          </a:xfrm>
          <a:prstGeom prst="rect">
            <a:avLst/>
          </a:prstGeom>
          <a:noFill/>
        </p:spPr>
        <p:txBody>
          <a:bodyPr wrap="square" rtlCol="0">
            <a:spAutoFit/>
          </a:bodyPr>
          <a:lstStyle/>
          <a:p>
            <a:pPr algn="ctr"/>
            <a:r>
              <a:rPr lang="en-US" sz="3600" b="1" dirty="0"/>
              <a:t>Blame Your Immune </a:t>
            </a:r>
            <a:r>
              <a:rPr lang="en-US" sz="3600" b="1" dirty="0" smtClean="0"/>
              <a:t>System</a:t>
            </a:r>
            <a:endParaRPr lang="en-US" sz="3600" b="1" dirty="0">
              <a:ea typeface="Times New Roman"/>
            </a:endParaRPr>
          </a:p>
          <a:p>
            <a:endParaRPr lang="en-US" dirty="0"/>
          </a:p>
        </p:txBody>
      </p:sp>
    </p:spTree>
    <p:extLst>
      <p:ext uri="{BB962C8B-B14F-4D97-AF65-F5344CB8AC3E}">
        <p14:creationId xmlns:p14="http://schemas.microsoft.com/office/powerpoint/2010/main" val="2658959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649269" y="838200"/>
            <a:ext cx="742451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90600" y="6106180"/>
            <a:ext cx="6934200" cy="492443"/>
          </a:xfrm>
          <a:prstGeom prst="rect">
            <a:avLst/>
          </a:prstGeom>
          <a:noFill/>
        </p:spPr>
        <p:txBody>
          <a:bodyPr wrap="square" rtlCol="0">
            <a:spAutoFit/>
          </a:bodyPr>
          <a:lstStyle/>
          <a:p>
            <a:r>
              <a:rPr lang="en-US" sz="2600" dirty="0" smtClean="0"/>
              <a:t>Pollen counts are highest in the morning.</a:t>
            </a:r>
            <a:endParaRPr lang="en-US" sz="2600" dirty="0"/>
          </a:p>
        </p:txBody>
      </p:sp>
      <p:pic>
        <p:nvPicPr>
          <p:cNvPr id="2050" name="Picture 2" descr="C:\Users\sha83193\AppData\Local\Microsoft\Windows\Temporary Internet Files\Content.Outlook\496BXUBN\Breathe Well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9712" y="73965"/>
            <a:ext cx="2195975" cy="68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980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62000" y="0"/>
            <a:ext cx="7467600" cy="1143000"/>
          </a:xfrm>
        </p:spPr>
        <p:txBody>
          <a:bodyPr>
            <a:normAutofit/>
          </a:bodyPr>
          <a:lstStyle/>
          <a:p>
            <a:pPr algn="ctr"/>
            <a:r>
              <a:rPr lang="en-US" sz="4800" dirty="0" smtClean="0"/>
              <a:t>Seasonal Allergies</a:t>
            </a:r>
            <a:endParaRPr lang="en-US" sz="4800" dirty="0"/>
          </a:p>
        </p:txBody>
      </p:sp>
      <p:sp>
        <p:nvSpPr>
          <p:cNvPr id="7" name="Title 1"/>
          <p:cNvSpPr txBox="1">
            <a:spLocks/>
          </p:cNvSpPr>
          <p:nvPr/>
        </p:nvSpPr>
        <p:spPr>
          <a:xfrm>
            <a:off x="304800" y="990600"/>
            <a:ext cx="24384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n-US" sz="4800" dirty="0" smtClean="0"/>
              <a:t>Spring</a:t>
            </a:r>
            <a:endParaRPr lang="en-US" sz="4800" dirty="0"/>
          </a:p>
        </p:txBody>
      </p:sp>
      <p:sp>
        <p:nvSpPr>
          <p:cNvPr id="8" name="Title 1"/>
          <p:cNvSpPr txBox="1">
            <a:spLocks/>
          </p:cNvSpPr>
          <p:nvPr/>
        </p:nvSpPr>
        <p:spPr>
          <a:xfrm>
            <a:off x="3138165" y="990600"/>
            <a:ext cx="2642118"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n-US" sz="4800" dirty="0" smtClean="0"/>
              <a:t>Summer</a:t>
            </a:r>
            <a:endParaRPr lang="en-US" sz="4800" dirty="0"/>
          </a:p>
        </p:txBody>
      </p:sp>
      <p:sp>
        <p:nvSpPr>
          <p:cNvPr id="9" name="Title 1"/>
          <p:cNvSpPr txBox="1">
            <a:spLocks/>
          </p:cNvSpPr>
          <p:nvPr/>
        </p:nvSpPr>
        <p:spPr>
          <a:xfrm>
            <a:off x="6432649" y="995265"/>
            <a:ext cx="184435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n-US" sz="4800" dirty="0" smtClean="0"/>
              <a:t>Fall</a:t>
            </a:r>
            <a:endParaRPr lang="en-US" sz="4800" dirty="0"/>
          </a:p>
        </p:txBody>
      </p:sp>
      <p:sp>
        <p:nvSpPr>
          <p:cNvPr id="5" name="AutoShape 4" descr="data:image/jpeg;base64,/9j/4AAQSkZJRgABAQAAAQABAAD/2wCEAAkGBhQSERQTExQVFRQWGBgYGBgXGBoYGBcaGxsXGBwYGBsaHCYeGBwkGhcYHy8gIycpLCwsGx4yNjAqNSYrLCkBCQoKDgwOGg8PGiwkHyQpKiosLCwsLCwsLCwsLCwsLCwsLCwsLCwsLCwtLCwsLCwsLCwsLCwsLCwsLCwsLCwsLP/AABEIAQMAwgMBIgACEQEDEQH/xAAcAAACAwEBAQEAAAAAAAAAAAAEBQIDBgABBwj/xAA/EAABAgQEBAMGBAYCAQQDAAABAhEAAyExBAUSQSJRYXETgZEGMqGxwfBCUtHhFBUjYnLxB4KyJJKiwjNDY//EABoBAAMBAQEBAAAAAAAAAAAAAAECAwQABQb/xAAwEQACAgEDAgQFAwQDAAAAAAAAAQIRAxIhMQRBEyJRYQUycYGxkcHwFEKh0TNSYv/aAAwDAQACEQMRAD8AZoASnTQWZXQUG3OIzpNAlg1Lu9Lf/Jr8ovXUli7UFDcDp1e3KB82xqUM42Yl3LBxRzyp3aPGW9skK8bjUzFgAOJZKECrrVcq5UrvttHmXYUmcHZmVZyR0AHe5g7JsvmaFKCWBchNRpBB4RzcX3PW0N8klCXKmTASDpUfdqTd2ApQmhO3o68zGSFeb5YNAKlEJT7stgxH51OHpf15OU2YJX4pWrhKUpZ/eHie73eWkWMaHOkKKEivCDu1Hffz53MZ3HzVTZ6qK0g0V+YJSEJSXoWD77wce12cxn7P4UiaBLZHiBi5bS6QSon/ABtaNvgkKkNKSof09O9WFQ/Nrt1jG5XPLqqNKiLDjYUYHYdof5PnCZUlbJCdPE4evAlweZJSe5i0MiWzDaAfafNpq5yJYUoylJ4rqNVB0tf8ILGtY3WX5wwCSgsz3dVb6nar7RksDPM6eZhFWSBXZuT0q+/OG+Iy4pSJhel2NK3bfrbaKKb5Ry9R5PzlOmqVNvR2HlHZdmSFpUQQwdVaXY/OvpGUzDNPCKagg0GognegITTaBpGJP9VSCCFhhqoRzBDmxNKubxBdXNZNLWxfRFwtcm5TjBzdqc3O59YtMzct5n9YymFCUsoqUHLarDU1XuQX3MGysxSGZWpjXVVQt5/7jcsi7kKGONxKg5SrYsC7Pa/xaEvsdiyZGlSi4UQl9txszV+MH4rNdUplJqptKhxDnXlaMdlWKImEEgAFwBcq6f2153bzjkyJSTQO5tlYoFISosRQsQGNQ7vAmPzqWkM7KFDxgvvRr/vAYnukhnK3URtRwQR0IFyBWFOZLEtHA2q3CnWQSOZDW/Ko3tvDym0rOCE56CFBKVk6iSQXBHTg5E1eEHtFnQI1AMvkQQncMaAKPX/UdiMxWxaqlMAWZQ5kAMEj5wtnrdgkcVgosAOZtztvGLJ1DXlQVG1qYulyFFRUokbs7lgDvte9Gg3EZzqQ6XVUIS76lBgwS9TVhqOw6wL4apqlX8Me+uylsNmoLj1EerxSSSQWCBpuwB5DoBRz15GIyqXIqk1tYXNw4TpmTAFKQOACyphag5JB32qecVScQpKJygQ6QEu34nK1qZrE6QN2AgTF5lwAKCdR0hN2BO3Oxr/mI7MJSU4dCQ+pR1O9C/4lcwygewMLFPgOqV7MmlIIckua+4P1jyKESAQD4bvuSQT1I2MeRao/9RbNkhABB6uQdiosVO+zv694ExOD8WYHOkAsCeQb4v8ALd2jyeSqZpfYlVemotSliPPmBD7LsEyRMs+2/PyiOLe7DHcFw0kJVwElLABy4JdiX6uzdaQz/h0pGrSyiwuXYVIcW/ePZkxKWFCSHbmLBvjFQKVB0m2oDqRcjz8m0xRLSmOlQqzBZVqd7Ne73++0K8JghpLBid+9IbTzpdSzU1AuQn9bwXgJCa60sKXJe1oWLVAoW4TIwVEAkaRqJerXYeW3rBisIJYKASaXPXoIK1y0qcaXUxqHAazcoDxGN4mIJUXIswJZg3x8toRuTZSKjp9y3KFJQKsxd7+YHLzhzMz8EBLhqEhJDev0p5xn5qFEg6dT7bk7/T1iyZKqA6gKghvLnGiM2lsIovsD5/LKtKUB1OWG4FK6n7WhZKzVCfDSha1zQ4WiyCGLBJfUFClSG+cPjJCEFAUvjdyWCrNQ1Nh8ISo9mpStP9OalWrhUFhSqf26HbzHeDa5KxVcMf5bikTJKyh1aeAi69uIhhQc922MRkTUzFhOtIIbhU5NbOACz/3bViOMOGwssqnKCCHLpB8UPVixpXYkxHC4yXVaUEKKtajNJ1FRFylIAsLOY5O9wyiqtjzECY1uIOOoUHokXIqTCLLslmy/eBHCeI0fuFDV/uC5WbKUJqVFT/gKFaBVIcFnNCkm497pAs/EoEoqJSs0AKuIg83LkGp694Wb7kpaSxf9NRMyankzuTUUIF6vvvFGYYtawbhABFWc0oNmHSB1pJVTYClmF9+hNehivFHckden0D9rgwNToD4E2LxT1YuH1F2SkD8IHNu8Vy5pUlybMKguaOfPvd25xVnFSUBLVrcPtUdH2FSRzoY4JclpcsD1/t5mrPuVQkkq3Qm5XiZikoYBlqLIGw2+/PmIVTZaUkISykIqtV9aiC3m9ewEFrxhVNKuh0h6s1TbsB5coTKzUKqwASVLLMAVvTuA59BBjF9hERx81ZWE0cMizgLUXUf/AK9kiGGJWFLKS+kAAdLFv/EHoG3gXKxqmIKqhAKyeajz5lgPsQUJ7JUo1fWT3BS5bcfQQz9AhSMKGDzlAtUAFh0EeRWnMVtwoGnZ9Ntto6KeJk9TqHyp6Umu7JYVNa0G+3qbQ+yXFJWnQ+pViXoDR67gOz7tGC9o8YsT/DlXSXJ6kN8vWGfswZ8uUVs6lNLS4qVLIck8ggHzUInjxteZjwW5qszkKVMCk2JSEkGoFhTsPhFH82lpA01Y6WG1Tz5kP6chE5cs+Gs1CiWDE8P4SWZ30qJbrFeXyaklLNVLirg0J6A8Tc2hZ77FGj2bhXooMpV2pouw/V/1clOCKVaSXDX9KRVNwBKixdNL7b/Ewfh8GokE2BcjpSBtQvJTMwz2SPnHqMvDilqv97PDOUgFyA3yaL5kodqeUGO6OcaAsJgy783vt3++UGfywK2Ds3XvBWEUAmrEWeI/zABWlhWrt5QVXA2mkV/ytGoPxECnINWveAcxwSlJVpVo20p4VWpapDdYLm41Ka9+rwrl5okrKjvT94LYW0kZrF5GoyzLUWUVBSCQ3EGBSWoyk2c+83MxHBzFIXpW7igPwINTy6Wjdy1S5ySlWk97fSAc4mpSglWkhwXAZn9XLPX9onknppUFQ1xu+DOIx4AXqqDdNHI1MwPOrg9IDmzCVplajpQXO3bm7/pFk9CSlRDF2ta4NOjBoliyy1zAwKlFR6dunakMmhHVFqsSAS9W5bl+nx6RRidJcUciqa139d/OPBNJqWBNAzBhubnZ+W8DzsaAT7oJdgeVqkUsS7dYGq3sLqtlOMlB61Ua8grmXuAH+L/hhTmGIAAlgq0uHa5At/7lO3QdYJx2MI1LG6QlIq5KgfNuIeazCrwCSoCyadf6bB/UmKpWI0Rm5gAlVeIumlglNL8i5r0feFcggsBQOFKb8rfs/eIYiUpK1S2qSyXOwcEk9zB38v0SFK/Eol9hoBPo7E+Qi+lRQzQflmGAkzJmylEIHP8AAnzqR5mBps9SJK0PUoDnkFFNO94YBJQJcp3Zphc8w7em3SFeYLcF2JNLM7cQPaJJWwVsTlYhWkNMowakeQZLSWDJDMGpHkGxTa5hlZICmANXO9v3iacMpPgS99KlB7ArHvHsnQ3V+UaxeUCYG51+n0gxOTI1Es9G9LdmgLcvEzsrA0UoE8he9PXnHScIEFy5VvQd+UaoYcEAN5RWMEHqIVxA9xAmVQkAh7fuYPwsgkHVcw2VhEtaPfCsGgaAUA4fDkG1Yj/CFTu9flDQp23gnD4QXN4eONydIIll5cTQn4WgDMsNpTqFSAQBva8bBUsQFOy5JB+6QJ4JRexSOmtz5XNx5WyXcmrdOlocZflHjyJqgogy2AAYUZyTT4dIU5xlypc4terdBy67esbT2NwmnDzFtWatQ6MAQPi9YnCOqVE47ujHzMfMSFBJ0kC/Yiv31gI4tSgpU0hnASag1BBCRzuTa55NBmbnSpbXKlJbm23pX1hTiClgCbOXegJsw61av1iIsnp2RfgsbxJUl9LnVRyQC1dqg/pSD5YUsq0pSEpfVQM7/iOp/hyaFeCnggpaiWYCwDENQe9b4R2IVqAYpDcVS4A7jrQ336wsk2GEqe5NM5KXCRWzmw7ncjl1hLq1TVClwFE1Om+keQJPRhuYNxSNKdSn1HSRtwj8LbOSCercoqROaXQOVFlPUsAa+bj0ikNuBW1flF07MFKWnSASNS687/MpPl1pXgVFSEAMSSlJL7JqX7kmFuKUoLUpwCAoU2qPoR6Qty/PlS2RyJY7uXv6xuWO47BSvkY/xCZszXoXwKrUMoFRcPS/neGOczgSsD3CqjAWAsOj1J6GFErFUVa4oKN1ieKxYCFsXfUB0r+haC1vsc3Z0vEpEwLUolzXr0Hk0VYycooS2yiipcnT0at4FkLNx1DWfZvK/l6kyUgJYuVEOOnRzQB3P3R6o6ypOIUw4j8I6KP4lIpoBaPYNexx+p8NVmtSJ+CTvYfvFeFmtc2Hny+sWT8WEh/u0Zk0o2xzyX7xGwAixKn6QBl2YpUVAOW325/WG0liBHY3q4AQRLi7w+kSTWJmLqKoJWEc49VPA3iqfigN4yec59x8G1zuPXz9ISWTTsjjWLxYsCH5PXyiJmsKR84wHtORNKveZw5HyYdLw+HtrJKlJKw9eZsBUBr/AAtEvFb3YLJZxhJSnKm1WB5nr6w9yCUEYWUL0f1JP1j57OzQKnVWCk1IFAOw22jaeymZ6k+CQGSHSRy+zHYWlL6hRh84mg4mYLMQSBuFAF35io8xGbnMtaiwIGm9gBv1JUSWrRo03/IGDVIxqVt/TmgVAs1NJIG4tGZzcy5Uop1PVqCpUSOdWAf7NYuDUqFyLzMLw83Slk78XEQ5f8Rrdkk+bNFIKVqJskE7bOQ/07kwLhJpMtSyTQMD8WA59esVTJxRL6qU7ckhhfYMFeohXHcmy/N55cnkwAbkHLeZA8oAy+Z/SKqtqWl+QDgHy+kdPmFSa1IAvSpIJ+Z5RLCS/wD0yUjnMfqKu3cj4xWKpB7CLM/dU258wFAn5iFeIlpVLSQACwBdnvcHvDfSDKXzZPmQd/I/OE2KUQNIPCk8IO3p842Y/QZcEsRJVLN72/SLUNobc11fr97QHKUosknoHqA/7wxky2TU1/Far2A+Lw8tjiUkAS7e8/c/dfu3k1BEp3LrLClgKV6/SLxpWUj8QJo17M3kLbUiU33nJcIoS9HY07O5LbeUScqA9gMZYrr/AOz946LxhTvNIO4dm6NtHQfE9waj9KyCz+X1hX7T4zTLd6OxO4fcUq0NZSAtKu/b/cL8/wAINCQpIKSai9hvGLJtBsq+BLks4IlFYdlCj7GoLjyjVZTi/wCmHU5YPu2x+PyMYSbOA/pJoART/Enz/wBvDw5gmXhxxByOoGpncnd/lsIx48zXmETHOC9oEBCissdahXdzQdTHqPaaWslKTYOTSgZ3j5rOxJKUpAdl6mNW3r5Nc1fyivNMXpK9KqEaSd7ByerN6xrhOTSQyYfjvakqxC9JKkBJBYttU0vU/CkLsNmJ00BvqWegBB70fpWEuLmBnCdKvdIdwSLEA1JJPyjhJIHG6EurRQut2BZqb025tD1QGXfxbrGl0BnpWlt+rJ7vzizDYnXMmFWlITwirWCd73Y+UVSZhVqZI2YWoHYu5sT84jkeVrUtUxTFKVhCtTtYM5agB0v0vSFpUwMcqy2mtamSGo1xWr8hfygzJs1MibKUhTJIU71PFRPk/wBIVZ9moIRLQ7e6ASGVSgYbBTdDp9USsbMdio7MABce6wb7rzhMalswJ0z7f7SZEcThncKmBFGsTRQvyIpHxDM8MTOKCCljY+8zC9bn9I/QeRYjXIlq/MhKvUP84+af8jZTKE5S5SgoqotKS+g7n9nekbMnCmaHjcr0q6/BlQGkpQaEhzTcsT9848XMKk22aleYYHmdTeUdmEwuECyAH51SQK+RizLpwQKiqqObJe/mXjJ7mbvuRw2XLCVqmBnp51fS+wT9mJhmABA0ID/FLfH4QzxCnl6iX3qat2Fu3OMvms9UtM3/APoxBfvTryho+ZhoCmK0yptDwuOwenfb484UTwCXY0PF2szc4Yzp2t0gtrKDTqmvxAeOwmWakzCQUpOliWAYqULk8o1w8u7DwhDqALdYLQnXyAr2A3J+6nygvFZaE2It3O1enrAmk6gNnFIrqT4ODJKShH96zwvdKd1Hk8WSJAcJ6vfYc/g/eCJOGOoqWN2I6XI6cv8AceykuCrS1SD0c/u0Z3KxWBHEE151jovl5aogEAsQCPOOhthT9JywUp5dfrCv2inf0juQkl+4Iv2p/qFM72vJOgEE1JYEBLHflTk9Yqx2YhcqZcOGD9jQb/h+PaMPUSqDSLSM6pBXiJSvwkKCne42ANauD235s/anEnToZiW0uXcV9CARTbUbiwns1jkeKxIfSVU941SxJAqOIlwa9minO8cJs4BqAt3AFTztR+9IlGGyQqWwvnrYIAFdQuDrJINtQr7u31iOJmBU1VEliQXNKH8Velg1zWDP4A6/FXRlCWghmOt9Sk1LkISR3UDQWRYfHJnLUUsAS7LIFHKi5PM9ySzxohvE0ZsfhvSDZnNCUlIDFJSQ2kuCxAAApUH0iap5Ulm06dI4S4duZd/lEhJGviPCXNCHOwYPd6MOdosXIUasANWmlTa52cRUivchhJpVqcFISPeFQ6bJGxDu94WZjmyky1JTqBWtalKBOlQLM+7+bVhoZKZcsqTRQNSTQdOt9htC7B4IziAGMsKD6ixJawHK5YPDxpbgZ7kOAmzZmomySzl66VFIUDUAqF/9QdIywJQkqfUogs1d328unxhrleOlqWQjSWQHUHBJqAFJahGk7mBcZKJmqULIAUSo002oz7qFIzvI3Np+gpqsH7ZLGCRh0OlQKkqW9dL0AN+j8m5woVNp9/dIzuVZm81SCXurtzD+ZhrMxH398xDu+GfcfC1i/p08f3+p4aqarrNaOKO1HHaLMKjXMSkUJUEiquIuKFixr8DR4BkYtIWylBKVUc7Wbr0pGz9m8AAtwoKCQGU1m/L+pJNi8Lpt0fLfEOk8HO4x+V8fz2K8f7OS0A8alGjhAoCHepO5JhTj/ZBE261AgFwGID1ABP3UxocQrXqALAG4ueXaAJ8hSJesEEmwd9xWNsccY8IzKKRmsb7Erl8aXUGBYAE0cjfckQCjLFeFN8QaU6ZYCR74KS5H9rnnD7GZuqUpKly2e7FwTu+zx0/FeO60BnoWNCn9e0LONK0JKNGQxFAwSA/4dyHsTdvrEMJg2U4LqYsdkvv9/SGmZykkjcNdm0gB1MPzOQHu7dYJRhAhD/jUC9fdsyfp/wBXjPKdIldCkE8KdLBL6iD01PX/AK+oieIk/wBOlCTtuyQW7ORF5H9IzB7y6dnUkAeSUI9TAGaSyhWgfmbz0or6tHLdnJ7miwa0JloS6aJSPQAR7GYXLIJDrvzV9I9jvD9w6TcDDJ8SqrocmrDVwlvjvD3MGElavyrQwdqln2uwam0IMtQoDSSFMGCwPeRUAlw7gKIfp6sc1xbS1IJAH9UnlRgBybh+B3pHn593FfzsM2ZzATRMnBCZikkoUQzBJV4ijpINWUEoFS1q7QXJlSxNZawNCWYtxKNwxqKGFmVYN1InMX0rJZyAQSRuSVMTdrjch5S5ilzU4g6SlCysOwJUnSw5hOogcqK5GNUN5NLgMeTR4zHAKTLSpxK1JIBdlAlSn5WZukJJGVIlyxOmXWy0ywNO4DqUa6HI5kvvaKMnlICpiisPqc0fWS7l7F+Jn5gROTj/ABMSuoNn1KNiocLlwHOl/ldqJbuil3uyqclS16ikAs4BsDyLWHPeneC584BKagqIoA5IqRQEc3DmkEGUPeGk7qcvQB+rue14D9ozMFBszkWr+EGvK9Lx16mI+7E2ZzZhQmW9Cok8ywJ3ppAdvM9yZJKDLRTTLYFSClwpQBLaXKiElVTSsLl6Za6pdYVvc3o5cBjp2g3BLlpW6jq0pDV1BSyeIhgaM/wi+nahaGeF8IKIQAdaQStR1EkqHJgBUnnfkIu/gFLRMT7viaUhzUMyie3u25xZImidN1oKihISjVUAlPIKJJagJ3guaoaqUTLTdgQHB2LVc+t7GMGVtT29hZcmVxWGabK8IAFPCQ9Ll67PxHdoIE9wT9/bxE47SJy0pcE6EvtfiJ+vOE0jEq0lwSkM57mnzaNcU5Rs9z4T1nhN45cP8hsqVrUos6j7r2Gxc7C5j69gMIJWBlAEulCT3cAx8+/4/wAtTPxA8SqEAqI5mwfpV/KNlmOKUAtCHZ30moL/AJSaivVjWKw5LfEG2yrC4ouoPqq5IBcdDse/SLJOGcNQaVPUPcOD6tCUOgBJmaSS3C4UPveHeIx2mUlLBVGJJf1684seSthN7RYBSCSUFcsJ1cO+xru5MZbL5qkVZSEqLEbMaOw3B7RpsSqYRVaqmlWA/wAenX0hNiRVQ4S4Z7ly5f03gqzpUzzEykrCdIaupR2dJISPNSn7AQVi3RKW5FU73qWSHNjU07RLD4cokhJqH51eh/WIqUlaabqcuasGYetYwTW5lcRZiJR0JBuC55++lz6PEcww3iTFgVCSGP8A1SPofQw1OXuldKbHapAvbaIT5bAFtJJYnkXcNzYKIbk8CMqOSA14QqJUDQ1FU2NRHkBzcJMKiQsAElhWnSOilr1OuJuMknJ8JJNX0oNy5DG+5ZHpCTO8USHfi0q5kupyWfqsU3glWIPhy0ipC1GtdmTQ3ZhfnzhbnpZKk0csBXmX9WG7b9YwYoNu2KyeXzh/CqbapYgXo9EsqtlO3QUhHhwtSCkOEgusn3iokgJZr1NOph34HAiW4/qakkOTchLhW5boHBPQRLFZcEYqbiAvUjUo4dJdjNLkrIBJ0oIKu4HImNEJKLa9RkC4tfh4ZUtLFSFaCpxVQYzDdiNTSx/gecB5Egp1rNVqS0sByUAAlSyepDAdCdhEMVpK0Sxq8JDXNVAOHLl+JR7jUaUgjLcNpALnQSFLISanZAUD5tYb0jVaSKXuaCXJKVo1Kcq0qboA4cddI8gekATcOF1XpClE6aF0p2JU9DRmpTUSRR2E/MUGaA+kBISEj3iSG2NwCQ5I3q0Z7Mpp0kN4aKgKUqq6mho5BP5QbRKEW+R5RSQsRLOpR0uskBIsAo1djSgfe9TDDKMn8SUVqQlEtTMokmwqo10vUmvM3eF+YZslAaUgEsHKqpBYhwmxJBNS4qaRf7Pqmz5zKUtQID1oAC7NZI3Ycu8Xnem+CFGw8NGGkgIsAQOTb+ZJr1LWhDjJxEoK1gaqsSdRoWJ2AY89h1g/2smhCZUpJfVVRHN+v3aEiZrqZRuQS52FhbcDpGKEb8zEo0WW5N/6cgsnUk6nPvO+kHbcEts25EZ5C06VS0KeWQElhxTK6rBtSno5oACeTvsxx0yfIBkJ1cL6Qx1V33DJBOkXd4x+T4haSbB3AKgDvUClDzjRiVplU6NN7EzDKM1ZDCgHq5Hy9Y18nNAZSlFUtO5KqlhVgHv1Nuto+fYPFrAKi5Q4SSG0gkMGYDYCNHkWRy5wCpiQvSd3rydriHaPYjl8VqTBMXmoXNXMIASSVAEMamh8xWLpOITOA1KZCanrZgPhB3tzkpUUz0J4dASw/CUuxLbMfhGOC9C9JLAgAs9TzH6xog00Yc0Wps0uJxRqzBDVL0FN/OFGGWSpixcUrVjckHn9BC/HZ4yChuE+p+94a5Rk5TL1FiqYEqd3ZLAjSdy0DJLRGyDY0lT1BCBS9y24Cf1848RKcAFypiQ4FTQCouHanfrAuDnqDpJqDY23qA1eUWYrHLKDpSauC6QrahQaaT2POMX1AOpGFCk0KU6QSoOEijnrv8oW43LCfe93TqFatZ+hPX6RPCZmiYRqTpIqSQBa7jzg6bMExYSaUCmG7UCeoDD0MI9uRW0Z/wDlc/8ACwGwJAIGwPWOhkvNFOaD1EeQbYlIHw6SRLAeumhqakH0CQKqP7q85masXLllkpYqJuBsCewS/r5NsNPYBmDDta9A+4r5whn4Rc7EKILFgCBVg1EOGvcnYEjZo7HGjhrl04zVpmIonielBUOSSL6QU+e+wXtNjgECSnWErYakjUdNGSzuxr15wYrEOhOHkuaXSAzOxYWAvXoOZY3I1KlrmiYtCZa3AksFAAgkKJNQEirAuWEJFJT1eg0FbEg9lVBSQVHTpS7XJbSul01DC9u8G4/DGVoIJAGoJQlJIc2SC9HANnJCCxETxGLK58opWQlOp0JJoACwLbsRd3ekU4nEpWhKyFKCKgJIQCqrsqqjUAUG96l2UpylFse/NsJcXipijpSpOuiQ1KgAEUvUHv8AMTFS0oWlB4llLG4KTvzY9Hp8Y8RmQC3b8TvrCWIqXJBO5NI1SMeNAxCEy1GyilAK3JAZKlpcEPcc41SeivQ6XIhk5OvSlZ0y0MdK1uQa1KE1Mw7Uo9yN9HleGRhQZaNRmKbWpVVMbBhRDk2dR67CKsoK8UV4pWriUoJUaqSigZJPuhjyTV32IeZY9E1U1aElAK1qJJ41bh+QY0A5RGcnPyglwQWtU+eSiqgbqrpGxc2oKvzimblypy1KWspCHUopNQBsORP77RXhMcqWNIIGoFSiEuRyDmoO3SKcVjJlEazpUzhKj+Ktduv2YanexMa5XJVLmky9KZbkpQpR0nhCQSQ5JpVuZtFwyTx8wUVN4ekKIS4JcaQktxF/ePeJ5UErlBRYhJs/vX0g9KVdqQcnOCiXMSgpJLEFw/FUuQ4cVHpCYtTkNHncvzD2ekypB8UpRLYJDUJBeqtNykC+5gDJs6lypIOtw5AcMpQBIB0vQlot9oFhUicZlQlGiWH/AP2KqSOZHDXoqMXluFJIe8V7bnt9DgWR37n0pedqXhUzUUJmFCkkPTS4uG+EZPH5YZhcaR3FPhXnG29nvZpXgaZwKUlQXpHvUBFeTg/CHkvD4KXQ/wAOD/epBPxLxph00/mui+TrOkx3j063fb/Z8Xn+zi1BgutxwX5JDlzv0jX+y+TTp6Vy1KSky0JFKpDksOGlkmjkgGNviclweISUp8ELIYKlFAWnqlon7Key4whmgTFL1kOFABtLswS1wfONMcFqp7njdVmxzaeKOk+bZ7lUzDLZZSStJWNLsACEl3G5NvOBMvz5gpJOkmx6V+Nd+sbb/lrBhMmRNH4VKlm241Cpt7h9Y+UqmpBuHNhv6RN9PB3EyK6Hy/aIElSQHIcljQh2YdS5P+ouwuaAKUtLlSin3jX/AB6Aly3URn01qQO8Rw7ipUVdaF+rxN9GuEzrL8RnE0rUXNzv17x7HDEHpHQP6Z+gbRoJYZBVfSNrVs3xF9oqx03wZZBNVBS5pSzkch3UWeu/OG2Iw3h4WcsAKdKCGDPvyd2YuS8Zcr1LC8TwhVEob8IYBgzhIAI/asYYPVfs/wBjgnLQDKMxQLrVpCaMEpv1uw8vSeFTplTJywTrPDyIBYmpAAow56VdIvweH1oL8ALkkBiAbsK8TBhFOd48y5ctSQlLFSmUQElCUqQmWR7yizCgbveAlbddwrZBGFxqShYRJMsLSHJLrUE8LkJFAwOxNDUwlxs1CZZSFrK+pYCoFlEC5ah50pDPLyVzJn5lpMwEEkaLAMWagNLAHoGT4rCiZKUpBJbhNGFXqCTW1mFjeKwSsdPuE5TgcOqX4k9auAnUDKLKdm0q1VfdhGmwOJly5eqWfDYPqKgpqAhrbVbanKmSmYhcpQloq6UApNQ4SlSiQeE8LioMH4TFDEyZfGhLFlSwldUio03YuFBxT3/M5YuX0Ob7IZyEomIUrRrMws9UzFpBcqdb6nDChNn7KM2lBJCQkgkgqS4Lc62O9R+kaLDYPShEw0CEkhIKdIsQGTQADT9sYyhxIM7VMr0ahfn0b5wkd22IytBMxa9H4mCOjB2ew2iuWkrms4ZNSwFdIYecM8PhQQpSQlKAbCgLbsKv9tAOGWy1o46sC6dD3q1eRZ+sO5c0K2FSsUESSFEsxJaqhWoTqdJcHk1O0Lke1CFOkAgEAalkkht2SGHlHvtA0tYTS1aEGp5v0LEwJlclxNUWYpCRwpuSLG/ug+sUxpRjqGhFzaS5GuKzNeI0V4QKcu48o2fsXkiUJOJm0Qj3Xs4urq1h1jKZVgNRSOZAHmWjVe2WcplJl4SWWCQCoDl+F+9/IQ+Ot5vt+T6eWLwscOmi6cuX6Jc/qWZvm6sSu5EsFgnn1UNyfhaF0uUEqoAB0gHL8ySFJ1uUvVmBbdtoL/igbUGz/WM85Sk7ke3gxY8UVDGqSJzpKVe8lJ7gGNH7F+04TOGDmqqoEyCok6gPelEm5FxuxbYRkpmMAvCnO8OqclKpSimdKOtBFC4rQ7GgI6iKYMjhK+xi+J9Ms+FqK8y3XqfX/wDkDKzicuxEtPv6PERz1y+Jh1IDecfAVTlI0PYsFdCfo8favYT26GPw7qYYiUwmoZq21gflVWmxcR829tMjEnEzpLcBOpH+CuJLdreUeq0n5kfDrbZit3Aa0Z+cmfKUoSydNfd4h3INvSJycbNI0JFRQ1Abu9Y9wipqVsu3MWJ2rCt2MeIOLIBGqtbJjoceIjdn7x5HV7gs+pYuckJkhQopSioFmIsenO4a5doxeaYlSpwUNLBxQuEiwRL6buHc1e0aHNZ41gAupKQQB/aVORq6savzoQCEYkFZM1SXKkpAZVqXcWFgw5CPnenVNt9w2B4/H8JQAyQ5Udgasnd+J4WLkrnrGkAJQgk6lOyQshWmxDge6Nge8GeEuaAJTU97YBzQqPp3hqZAw2EUtOlc2YAkzAG0pUoqs3ESavSjOKxuTUdu4Yr1BsrlKMpIVTWDY8QQgEpC/wAoJAZg9+ghKomgSyydDqASAoaQjUGD39TU1g7FYlKEplSypSlAFQdidTABSq1dVSLbWeKsiwWnFSvyFVf8ZZ4newASDDR9R+yQTnGJGFxE2UAlfgqUgqZtbOFDkFbPWpJ6R2QMVIlpJSpRM1SnTRDk6QGLguac1AQozdSlzSpSjrmrVMqdNCoq35lTgch1jaex8uXLlKnFSRrISXZgABpQ7XoVEcikbmOyUogStlmfzlIdIpqoXINjvXnuAGaEMtSkoKhpUDd6EcmDlxQ7bwRnOZKnTCUgsNt28gCOx+FAFkzFKJ4KkORuotXy29YlCLoTuN8JMlhJJB1MSQCBzdwsVHPbvWKMKszSlZAAAJZLDnsN6M/bnEcTg0TZfFS3IKZ6izJBtV/rDHJMEF1ozksHO5N9nYDyvCypKzm7M57UYVBUwqsEIZId2DUANXNfOLZGH8MCWaabvuo3/aIowL4hcyaDpQdbKcEq2B2VZyejXMMsfone6dKgC6uz0Um9GYG8WSbVLseh8OcIT8Sfbgng8xShaDyUIX51j/FxClPcJH/xEJ5siaKgFQFXTVu7VHnHgxDknn+sVSrHp9z1pZll6hZOyjX+R3hVj77QarEBmH2wjMjGH784ITi/r+kQcD0odVGqGKiSbxPCpIVeF38xb78osGPYwKYyywbuw7+rhcQnF4cgTBcfhmfmQvoob8xGi9scbLx+Ek42SGVL4JqD7yATQH/Fbh9wqMziMx/pdin/AMgPlHmU5wEKKWJRMBStIDliKkegV3SOr7+mm3HSz5n4rijDPqj3V/z8iDH6VX94WIuPOK8LqsplJNH38xvEM0klE1SetDsRsR0aIS1FqEiK9zyw0Slfm+I+of1j2KgT9iOg2A3mIllZJ/MWJ/tfUSasEs1/IF6QTPSpZSCrQmmlPAVANSpBZ3d9NrGK8wxpShQTsxULM50ueRerdKUivD4tKUJlkAE2SHKiRdqNMO5LsK0tHixjsFIEwMpQUQpQShIKgkKckvVZaxYkJtcWYmC8xKRLAUW6VJ1qqAX5AgOHqdoqVJWqY6xQalsfxAEgqUzbgADobNFufY5MlYBSFLQAeJLgF7iukByebRXmSG9gbBZPRK1BiwUSTwhlPwgCuxuR1g6XKCJq1JZkS1EEliorGkBv+xpy5NAuBmnFK4vEBdtKSCouXbm1bj+0co8zvQhS0AOSdSllRUyQSyQdyXFrt3MdbcqHb22AlYNBT4qyVTV3a4ainD2bfnakX4vHK8FKNJSgr/ppQVFIFXUKjUSbqPOgFABsAtBSr82sMGDaQ5GnVSpFj5PFmPUpcxGv8ICAwA4iVEltqFhUsG6RX6gtJEF4hSVUKVOC4YFuzCloGkL1TkpAbU4LNvVh8fIQ60ICVKarPxXuKUoB9IU5HImqnapYD6iFLUHTLcB1sTehvv1hYtU2TZ2Y8E1elRKNIDncgl2ajBTjygrK8aqWhiogEuGZyGMeZ5Zej3UcKXcuS+4FS9a7kneE6HRMOo0FQB3en3yjktcRUaLGT9WlKrcj1+/gIUzMCQNSVW2OwBenreKMxxp8MAXcEmBZOZLCSLgw+KOlG3BGTjsMhMnJFU6kk1YvRwzm7gv92VT5hKi4YvblBv8APTp0lPp0Lwtmz9aipmcvFGa8Vxe56T9+sS8T784o1fflFqPv1gUaIytnp+/jEgt2+Mek/frFKltAoo3QRjsUyNPM/JjEMozcSZviFOqhF7Pv1o/rCvF4l1NyiKVRfGtKPJ6vL4uRv7Gqx4kT5fAsJUlynUCC35DzvQh4WZfl5Jc0HM/TnC3xPsRo8FidaQfIjmRyirdmRKglOXy291/Mx7E3TyPr+0dCjDmbh1S5qpKuJyoJWoulYoyxqsBXsfjRl2WaZmpLrSE0UahIBsTclxYAXJrY6TMsOpcqWnTVQ0gJTVI4CGZyO7E3hLjcKJElaCrUtlOxIYvqANW/t5m/bylJdu4W0gWXjmJVLlOxB1BL6XNNJbQhurwJPwcxcxSlhXEygsKRMSWqp9BLgcVAnzhtl+TggJ1BHADMcAueRf8AC3PrygzMM8SiSZctQmaQAVMUoAS/DK3mDUw0i7FzeO1U/KiadGbws6ZhHNQtaakni0FtLgPpdwb2hYicorQSWoyVKHC5dj677eUOcwUVp1EjWlTluJW4cg3JUphtat4zeMxBCuE6kmjE0AJcFVq3tZ71rfGtXI29bhWFx5UQgy0gIFnNW/NvsfSLsLPStKVOdesrsdgXv8oXpmKXrUWDipd2FgNySwYPExigAWHTb0pbsIdrsgNjmXMDaNLlZHCCzgUBUQQw6/7hnjM38CWJKCgqAY6SNIJd6Cxcnm7EOKugy6arWFBeg7kizj3hyPL4QWvLUGYhGskLN9OkJepGlnUSC72rS8QcVq3EKsIsmWOSiSrsC42/tFoVYmcSXPUs73q3xhpi5OiXpKnUGSSKBxyFKbf6eEM0uKlrfMUi2NcsKJT10u71ZmKS7fEB6fSKVKj0y6dKfXy2i2Ul4o9j0uj8ycQZTtHsoUgqdJp6xRJT84Fmx42pFf38IsA+/OLP4d/vpFyJH1jnJDRxMGJ+/WBsTPb5wdiZelzyeFUw6klW7+kNHcz9Q3Dy9wQAu8XJVFQi1CIueUTd4eZKp0r5OD6wjKGh1lPDL/yL/QRxw4Co6ATmSBvHRwT6CtfipdR8Iawt1PYpdRTZ2IIao4fRfmE2VOmS0YcABIUtTgBINAGHkeh9YIk5yvFYouABodOgA3SnhD7s4csa7Qul4FfiTTNASCguCCWeiTqJqdI5C1hHkKPDYrVtMJxk0iW3CpZIACuIEOXNCdgwFm5mkKMTOBQZmrjSTqNSQuyEgMwqHfkk9H9mSwjxFJQHKWBOtXEVJJISRpo72uQxeFmJXMUnww+lMxy71UXHEq70CR0TtFIROAsNj5kyWZadIS52TX+5SjfSDQG21YDx6NAAKtSlMaBtLgFuT12g9eGZZlrJJJqAHYuHq53EQm5eh+Eqp+ZJJu5L7m+3KNSaTO5BlYkolhAAqS5a53AO7b+kFzJTIQSGLD3QQB6kh9qWilGWBSmDKYUZVezE/D5Qz8FloQkHS4DGhPUkgh+pekCTSBQVkOWhaRNmcKAS8xT6AxAIJDgKcpYGpekE4rMx42tlLQCEAgA73JqBQP0pXnNUmT4CAoatCtdSeL3gx0mgHCwtWzu6ZGJCUKapXdrDchgWa1G8ohtJtgIZpiiVAB2dw4APSt97QAQGYEkqA1WZJBp16wRMmFwo1IcigIcjmzEd4HWk1HZn52Px+kXiqVHFUxRZqUjnZj6x6AKB78hWL5hFAzBm79YLNvRvz16lSlOI9w8uvnFGvSa22/SDMFPDmFeyPXxtSkkwqXKYffKJFh8Y9nKp97CBTMrXr8omtzdJqGxXmR4T97wpwx94GG2NrLUd2/SECUvSNGNXE8Xrp6cqfsMf5R4gGh9V3uCDz5d4oxWXzJKmmJKXdjdKm3SoUUO0bD2bznwpEqSAETlzGUtQdIRZJI3I1GlbB+UaXO8lC0rlgEhMuqSpwVJdlVJYsDbcvvCPM4y0nnuFbvY+WYfD+IoDa57QbjJ34EULV6Dl3jaYf2OTLlaijSuoIJc02IJ4SNmp6iMjmKf6tBRm8gGi+ra0SsVnDjmfM1joloG+p946CA+jCQUTZIbSFomIoFMCtyC5qVcOoqd3NrQxMhCZU3iSVlTLCXuHD8no5AJ7x2e0kcWkCWpahw0UtOpAJUzj3SG/EdheLsN4ZwuhAAdKdaio1U4P4qJ3NGZzzMeTqspSsSSpZEzUXq19LroT+FiRS16hwYXTUoXKVMCgCZmk0Dk7AadhDHNQlSyhK2FnRLUrSKihISVb1pQXgZWB8PDSFsEgLKZZLOpiHWpLBg73r33ePqK00IcXJXqNNxfqKXuCeVKwvkzUrWwSNdqkj0DtSH+Y5joVpmmWSkKcoAJJKjUkFlMVNRqW2hRmuCSvw5ySlImbsffHvDepNY1Qd8goGQkrC2FUB1OXDagKBq3eGhkspirUQ1aGw6u+9/jDDLMCidK4ZjzgpzwqCCwZjw1IoaWp5S/kZRMIUoFRGo1N3FDp1EHofrCvIm67oVO9gSZmutCpeijsCGFQOgD0PbrWAjK002d7/PZ6fKGmLk8IDlkqUGfmE1v0IYs3KFE1F9gPuvKDFrsAsTi0glJLODYOSdn6X84rEo1UX6b3geTMClAs7PX9qRbMWCHHzDHtFKCUypV1OKFmcue3MR7i54SALmK1Aiguft4vk4dCeOYXNAiWLqPNRaiQLm/KHUb3Y8W000QSsNW0Ty6UCSUihMDYogcMO8HhgiWkA7P9+sTmtKPb6ST6jL7RRdLQG+9zC3HymqOsHCcx+9orxSgREFsz18qUoUKkqdkmx+n7wLPQEzBp6QQocXan1iE2Q6hGmPJ4Wf5L9Gtx7ka1GajQkKW/CDufL19I2mhc1SESgnVLqWUpj+IVO27MAaxgsC6FpUKMQe28fQMtPhhI1KSZhUnxARpPJQIdj7pqQ3EOT48i8yaJ9ZDzKXqvwFZ/mQlIKlL1EGzMCQ4dJGxq4NnHYfLs3xEyZMC1BjNdVAwYcI+I+EaTM0qxU/SOJZISGLgs2pZ5ilO0TxWToVNSlcxPh4eWAsjYhR4X3JJi2tQjv2PLexnUYUMHCn8o6GAkTTUJmMahklm6UtHsNf8A6AbH2mS2BAFtKz56nd73rCX2ZxKpmHJWoqY6amjO1rb3vHR0Y4fJ9xr3/T8DTNQ8g0H/AOVG1alIvexaMVip5XIlKUXUSoE7kAkB+bCOjop0/H3/AGKPhibATSZ6C5cuCXqQxH1jQZpJCcJK0hnmV8wXjo6L5fmiTZPNJply5ZQSg+Lp4SRRIBApE8Qs+GFPxFBUTzJUQ8eR0Rh8q+okeCjNJIS4AYf63hdiaS/+r/EiOjovAcqy5LhZ6CPZhZIbn9I6Oh3yL3IYL309lfWJzh846Oi0RkLZqqnuY0S6ANyEdHRHN2PZ+F/3/b9wYqrEph+/OOjoiel2YGj79THqveTHR0WXJ5+b/j/T8jNYp99Y3+IlhOCUpIYiWtVKDVwjU1nbfe8dHRjlzEPxL+0SeyCf6GMX+JKKHcVUKeUV+zsoKTIJclS1lVTxHVprWtCRHR0HLxL+djw5cGy8Y/YEex0dHg0TpH//2Q=="/>
          <p:cNvSpPr>
            <a:spLocks noChangeAspect="1" noChangeArrowheads="1"/>
          </p:cNvSpPr>
          <p:nvPr/>
        </p:nvSpPr>
        <p:spPr bwMode="auto">
          <a:xfrm>
            <a:off x="155575" y="-1790700"/>
            <a:ext cx="28098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http://upload.wikimedia.org/wikipedia/commons/c/c7/Pollen_from_pine-tre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110" y="2133600"/>
            <a:ext cx="2811780" cy="3741420"/>
          </a:xfrm>
          <a:prstGeom prst="rect">
            <a:avLst/>
          </a:prstGeom>
          <a:noFill/>
          <a:ln>
            <a:noFill/>
          </a:ln>
        </p:spPr>
      </p:pic>
      <p:pic>
        <p:nvPicPr>
          <p:cNvPr id="12" name="Picture 11" descr="https://encrypted-tbn3.gstatic.com/images?q=tbn:ANd9GcRDyU0JSwEpqWWT0ZXFWUn8ouAjaR-Nbh2frj6gGg5Nj4ZRXilr"/>
          <p:cNvPicPr/>
          <p:nvPr/>
        </p:nvPicPr>
        <p:blipFill>
          <a:blip r:embed="rId4">
            <a:extLst>
              <a:ext uri="{28A0092B-C50C-407E-A947-70E740481C1C}">
                <a14:useLocalDpi xmlns:a14="http://schemas.microsoft.com/office/drawing/2010/main" val="0"/>
              </a:ext>
            </a:extLst>
          </a:blip>
          <a:srcRect/>
          <a:stretch>
            <a:fillRect/>
          </a:stretch>
        </p:blipFill>
        <p:spPr bwMode="auto">
          <a:xfrm>
            <a:off x="3051048" y="2133600"/>
            <a:ext cx="2816352" cy="3741420"/>
          </a:xfrm>
          <a:prstGeom prst="rect">
            <a:avLst/>
          </a:prstGeom>
          <a:noFill/>
          <a:ln>
            <a:noFill/>
          </a:ln>
        </p:spPr>
      </p:pic>
      <p:pic>
        <p:nvPicPr>
          <p:cNvPr id="13" name="Picture 12" descr="http://www.hiltonpond.org/images/Ragweed01.jpg"/>
          <p:cNvPicPr/>
          <p:nvPr/>
        </p:nvPicPr>
        <p:blipFill>
          <a:blip r:embed="rId5">
            <a:extLst>
              <a:ext uri="{28A0092B-C50C-407E-A947-70E740481C1C}">
                <a14:useLocalDpi xmlns:a14="http://schemas.microsoft.com/office/drawing/2010/main" val="0"/>
              </a:ext>
            </a:extLst>
          </a:blip>
          <a:srcRect/>
          <a:stretch>
            <a:fillRect/>
          </a:stretch>
        </p:blipFill>
        <p:spPr bwMode="auto">
          <a:xfrm>
            <a:off x="5946648" y="2133600"/>
            <a:ext cx="2816352" cy="3739896"/>
          </a:xfrm>
          <a:prstGeom prst="rect">
            <a:avLst/>
          </a:prstGeom>
          <a:noFill/>
          <a:ln>
            <a:noFill/>
          </a:ln>
        </p:spPr>
      </p:pic>
      <p:sp>
        <p:nvSpPr>
          <p:cNvPr id="14" name="Title 1"/>
          <p:cNvSpPr txBox="1">
            <a:spLocks/>
          </p:cNvSpPr>
          <p:nvPr/>
        </p:nvSpPr>
        <p:spPr>
          <a:xfrm>
            <a:off x="341312" y="5738327"/>
            <a:ext cx="24384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n-US" sz="4800" dirty="0" smtClean="0"/>
              <a:t>Trees</a:t>
            </a:r>
            <a:endParaRPr lang="en-US" sz="4800" dirty="0"/>
          </a:p>
        </p:txBody>
      </p:sp>
      <p:sp>
        <p:nvSpPr>
          <p:cNvPr id="15" name="Title 1"/>
          <p:cNvSpPr txBox="1">
            <a:spLocks/>
          </p:cNvSpPr>
          <p:nvPr/>
        </p:nvSpPr>
        <p:spPr>
          <a:xfrm>
            <a:off x="3166157" y="5715000"/>
            <a:ext cx="2642118"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n-US" sz="4800" dirty="0" smtClean="0"/>
              <a:t>Grass</a:t>
            </a:r>
            <a:endParaRPr lang="en-US" sz="4800" dirty="0"/>
          </a:p>
        </p:txBody>
      </p:sp>
      <p:sp>
        <p:nvSpPr>
          <p:cNvPr id="16" name="Title 1"/>
          <p:cNvSpPr txBox="1">
            <a:spLocks/>
          </p:cNvSpPr>
          <p:nvPr/>
        </p:nvSpPr>
        <p:spPr>
          <a:xfrm>
            <a:off x="6324600" y="5715000"/>
            <a:ext cx="2101751" cy="1143000"/>
          </a:xfrm>
          <a:prstGeom prst="rect">
            <a:avLst/>
          </a:prstGeom>
        </p:spPr>
        <p:txBody>
          <a:bodyPr vert="horz" anchor="b">
            <a:normAutofit fontScale="92500"/>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n-US" sz="4800" dirty="0" smtClean="0"/>
              <a:t>Weeds</a:t>
            </a:r>
            <a:endParaRPr lang="en-US" sz="4800" dirty="0"/>
          </a:p>
        </p:txBody>
      </p:sp>
    </p:spTree>
    <p:extLst>
      <p:ext uri="{BB962C8B-B14F-4D97-AF65-F5344CB8AC3E}">
        <p14:creationId xmlns:p14="http://schemas.microsoft.com/office/powerpoint/2010/main" val="5294273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5" y="0"/>
            <a:ext cx="8991600" cy="517065"/>
          </a:xfrm>
          <a:prstGeom prst="rect">
            <a:avLst/>
          </a:prstGeom>
        </p:spPr>
        <p:txBody>
          <a:bodyPr wrap="square">
            <a:spAutoFit/>
          </a:bodyPr>
          <a:lstStyle/>
          <a:p>
            <a:pPr algn="ctr">
              <a:lnSpc>
                <a:spcPct val="115000"/>
              </a:lnSpc>
              <a:spcAft>
                <a:spcPts val="1000"/>
              </a:spcAft>
            </a:pPr>
            <a:r>
              <a:rPr lang="en-US" sz="2400" b="1" dirty="0" smtClean="0">
                <a:solidFill>
                  <a:schemeClr val="accent1">
                    <a:lumMod val="75000"/>
                  </a:schemeClr>
                </a:solidFill>
                <a:latin typeface="Century Schoolbook" panose="02040604050505020304" pitchFamily="18" charset="0"/>
                <a:ea typeface="Calibri"/>
                <a:cs typeface="Calibri"/>
              </a:rPr>
              <a:t>HOW TO PREVENT/DIMINISH ALLERGY SYMPTOMS</a:t>
            </a:r>
            <a:endParaRPr lang="en-US" sz="2400" dirty="0">
              <a:solidFill>
                <a:schemeClr val="accent1">
                  <a:lumMod val="75000"/>
                </a:schemeClr>
              </a:solidFill>
              <a:effectLst/>
              <a:latin typeface="Century Schoolbook" panose="02040604050505020304" pitchFamily="18" charset="0"/>
              <a:ea typeface="Calibri"/>
              <a:cs typeface="Times New Roman"/>
            </a:endParaRPr>
          </a:p>
        </p:txBody>
      </p:sp>
      <p:pic>
        <p:nvPicPr>
          <p:cNvPr id="2050" name="Picture 2" descr="http://wgcl.images.worldnow.com/images/17198057_BG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3839546" cy="2162945"/>
          </a:xfrm>
          <a:prstGeom prst="rect">
            <a:avLst/>
          </a:prstGeom>
          <a:noFill/>
          <a:extLst>
            <a:ext uri="{909E8E84-426E-40DD-AFC4-6F175D3DCCD1}">
              <a14:hiddenFill xmlns:a14="http://schemas.microsoft.com/office/drawing/2010/main">
                <a:solidFill>
                  <a:srgbClr val="FFFFFF"/>
                </a:solidFill>
              </a14:hiddenFill>
            </a:ext>
          </a:extLst>
        </p:spPr>
      </p:pic>
      <p:sp>
        <p:nvSpPr>
          <p:cNvPr id="3" name="Left Arrow 2"/>
          <p:cNvSpPr/>
          <p:nvPr/>
        </p:nvSpPr>
        <p:spPr>
          <a:xfrm>
            <a:off x="2408854" y="533400"/>
            <a:ext cx="2086946" cy="1081472"/>
          </a:xfrm>
          <a:prstGeom prst="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Know before you go!</a:t>
            </a:r>
            <a:endParaRPr lang="en-US" b="1" dirty="0"/>
          </a:p>
        </p:txBody>
      </p:sp>
      <p:pic>
        <p:nvPicPr>
          <p:cNvPr id="2056" name="Picture 8" descr="http://fatburnerbootcamp.com/wp-content/uploads/2013/11/cold_show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40" y="3200400"/>
            <a:ext cx="2243460" cy="359170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data:image/jpeg;base64,/9j/4AAQSkZJRgABAQAAAQABAAD/2wCEAAkGBhQSERQUEhQVFBQWFxgYFBgUGBYVFxYYFBYYGBQXGBUXHCYeFxkkGRcVHy8gIycpLSwsFyAxNTAqNSYrLCkBCQoKDgwOGg8PGiwcHRwqKSwpLCwpKSkpLCksLykpLCkpKSksKSwpLCwpKSwsKSkpLCkpKSksKSwpLCkpLCkpLP/AABEIAPEA0QMBIgACEQEDEQH/xAAcAAABBQEBAQAAAAAAAAAAAAADAAIEBQYBBwj/xABNEAABAwEEBQkDCQQIBAcAAAABAAIRAwQSITEFBkFRYRMiMnGBkaGxwVLR8BQjQmJykqKy4SQzgvEVQ1Njc7PC0gcWNOIXJUSDk8Py/8QAGQEAAwEBAQAAAAAAAAAAAAAAAAECAwQF/8QAJhEAAgIBBAICAgMBAAAAAAAAAAECEQMSEyExQVEEMiJhFEKBcf/aAAwDAQACEQMRAD8A9XLpxK4kmVnQ0xnBjuUvgpcjpTXOjNVFS1OObj5eSiVq+/M8ZPvC5P5N8RjZ0bFdsvHWxozcO+fJD/pFmwk9QPqqMO4KRZoN6Rm03eB2RxUrLlk601/jKeOCV2XsroQqLcgSA6MRt7kYiAuuzmoSS4lKYjqSSSAEkkkgBJJJIASS4uoA6uriSAHLqauhADklwLqAOpJALqAEkkkgAaHVGCIQmPCoRQPVRWt9NpcHVGNIPOlzREgRMnDCM+CubSILutYjWLVl73vqU8TUe1xBIAhrAyGnaZGR7Fx/EjWRo687uKJFk1moPq3GVS0bHPFRrCQCem44T9YCVubHpWkQwNqtcSyRdJdIbdDjLQRgSBntXk9TU+qzElgAOwuxkwAJAkuwAHGMDIHoWq2jxRs91+BdecJz5wbzRjlgJyxGxek+zkrizRWq0XRlJOQAJ65OQwk9iGNIMm4XC8YEY/SiBlG0KLXtbS2ZGRGYnLd8ZqvsbAa95z2tDajelPOJLrrRG3mFYZVTRePlM05aE18AJ9xR7ZIbOwEScIAg4k7BMLSVUZofK6ozLUz22/eb70QWtnts+833rKyqDJIXypnts+833rnytnts++33osKYZJB+Vs9tn3m+9L5Wz22feb70WFMMkhfKme037zfeu/KWe037zfegAoSQxaG+037zfeu8s32m/eHvSAeupnLDeO8LoqDeO8JgPldBTL43hdBQAQFOQwiJgJJJJAAioGnDFmrf4bx3tI9VYFVmsJ/Zqv2PUJvoF2jMaM0hTbSa1xult4RByvEjIRtU2lpajdhzx1Q7eeCzhaE0tXHCW3JyR3zgpqmaKta7M4AF8gZYPBkEkQ4DDic8Y2pP0xSIxc4kTkCJzPYOG3bELNmmmGOC1/kyXoz/AI0fZenSlOc3do9ymaK0pZxfNYib4czmvMFswcBnLisoT8YIZKiXyJSdui44IxXDZ6J/zdZv7Q/cqf7VXayayUatmqU6brz3XRBa5ojlGl2LgB0QVi8F0M+MVL+RJqgXx4p2dE+y3vanQdjR3j3JhHDwXJhcxuFun2R4e5NuH2R4e5MBOzHuThKBiNI+yO8Jps59kd7fck5xTnhwOIg7jgY6jj4ISb6E2l2C+TfUb+FIUPqj8KJeKUFFjGfJz7I/CufJvqt/CnAnbgnAnr+OpADBZ/qj8C6KP1R+BPAPwV24VSEIUj7I/AE8UT7I/AmtdxR2E/B/RMVHWUD7P5FvdVHfszRuc8dXOJ2cCFiGA71s9Uz8yftu8mrfE+Tnz/UvYSXEl1HHYxyqtYx+zVfs/wCoK2coekrJylN7Ji8Intn0VPoI8M84ITXrS/8ALJH0vD/uTDq19Y936rleOR3bsTMVn3ab6jgbrS1vNEkuqTH8LQ1zieAG2QCjaW1KfKMmBUdSdt5waHNcDGTmk4bC07MtZW0OBTFObxLqjiDzZDqPI4wDAAeTOOIywVTYdBg06zQ7pVKR+jeaabHAy0EibznNgTlmr2lp/ZG9z+isxOxJw/TidiuW6uH23fdao1t0K6m0uvnCDkBjOGPXCzWFtlvNEgWigQJGMZ9e7qQKddPtlrLaFRw6Ty4U4zwdDT1yY700WNz3G66N+AM/Wx3rbLgX9TLHmf8AYcK/Z3rP6e065riymYuxeOEkk9ETw9yutI2J9Kk55fg0T0W4nIDtJA7VgbQ8m+TjjnvjEntJKnFgp3IMua1UTZ6I0tyjOcBeBh0YCd8bNvcrDllldXGF1Qsa66SJyBm6cc+BJ6gtRW0VUawu5Q4Anot2DqUTwc8FwzquQVpttyg+qM5DWbw530gHDMCCOtpWOqsJYXNLrzQHON4y6WgmNu3aTMY5yrzWC1cymwfXqOO3J4b4Y9UdSrbOeafrT3EBo8AuzDBRiceWblI5orT1QC6XXoAiccOokbIyPYStLZrYXNktAO7HBYuy04rBsxlEb5ug9XWthY7C95gENAjAAHtBOWII7FlnxqXS5NsORx76BW/TXJOaLpdIJIEzhkJ6ypdht4qNDhtAJjGJAMHvCdR1eNSu8F5llOnMBv8AWPqYRG6mD2pau6Ce6g3nkFjqlMiGmDSqOZtG4BYPDx+zZZlf6DX+CPYOc7LAdsnZ147OBRa2gHgdM/dau6MpwWtzk4nLv3YeZV4sNO5EZc1qojKltArmjUIEhhYQACwOZLiSIwnZuI3yjCiWkg5j4w3jasRo6u99cVajpfUkk7JIERuAAgDYAvTdEWJtoaC6Q5oAw2j9Mu5XmxKS1InFkcHpkVrXLZao/uT9t3k1RGast3u8Fd6KsApMuicyceMe5Y44NOy8s4yjSJ0JLqS6DkoaUwhPcmlUIG6mhupI5TCEDMvrho0VqIpueWMJmpGE02OY6pLtgjDHDEnYsvqNyjatsZWADm1aZAEODS81mEAg4N5rWgbANkwdXrzQc+x2hrJLjZ68BskkwwQAM5BI7UCw6CZQLrgdL6jC83j9EVCBBwuAvdzRtMp3xQ/JbMZgqLW2rdZRaM6lem3sbeqHxY3vV/TCx2vtY8tZmtzaK1QfauEN/I5EewZmrVauUrhrMaVAGXDIuBloB2/OOaepqtdVHXjVOwQ3qIJw7h4qHXYwNvUwBTqXXUwMAGFgeB3uj+BWGrb2hlQgQb/O4wxoB8CtJiRA/wCIduu06dIfTJc77LIDfxOn+BefU8WnrIHcAr7XK28pan7qYFMdgl34nOVFTEMbuM+f6IXQiVoq38lUp1f7N7XOH1ZioO1hcO1enawWi5QddOJ5oPXmfugryhj5BHDwyPmtc7S/KWWzAnGCHnjZ+aT2wD2qJIpFLpmqXF3EECMOaOYPCT2ptkYQ1s+y3yXdJO+duZ3KTQftOkmfw9yIweGHhC1j0RICLM01hMiWVA2Mi4NvNk9k9gyW21ar3xfMc9oOG9vNfP8AFj/EsTVYb7S2LwcHDZkCDiThs7lo9XqobWAxDeUeIOGBBzH8LPunessnZcejVauEPq2126u2kP8A2KLGn8Tnd6l6Eo3X2tmwWl1QdVdjH/mD1V/8O3XrI+oc6tor1PvOaPRXNJ9211G+3RY//wCIhn/2eCzGF0g4NY47gsbpO03KNT2njk27xymBPYy+exaTT1eKcbyO4YnyWE0xW5SuykOiwX3bpI5owzwHc5WuI2OKuSRC+WNFPmNJAIh0xBBwhpxjCNi9K1NrgPDZzGHbl6YrzrR9KWObjiXbOJcPTJa7VK14sxxBDfTxBBThTTRp8hO0z09jUYBCpOkAowWZiJdSSQA1yanuTFRJwppTlwoGRarOeD9V3nTUK1UxylLLpPPHCm7LwU+p0x9l3mxRrVg+njEuIymZY4xOzInrhIaFCwmtpm1z7FEgdZZVcfBwW9cvP9Nuv16p3NqfhbcaFpDsTMzVtfJWGyRznEVQBsF2vVGPAAQp+hK10Ee03xH/AOiqfRT+UZyXNJY+rAcYN1772A2i9fnaJG9WvJFgGeGfVkVchGS0vVvVqx31H/nIUR4hrfsie6Uq9S8Cd8n72PqlaNvD0wQAOn0j1YdvqrWysaGsuzL2m8JPSL4eRu5tPJVAPO7PIhWFgqZTskjqxJ8SUpLgaHsk2ioTvM/wtOHgFNYMP04KusmD3ScXOeB4k+TlZUmCPjcVa6IfZEtbo8h1zgp1a3FoLxnDnffBA8T5Kst1Tp72hh7efGXG6pQYHmmwf1hpR/HdBHeT3KJrkuJ6ZqZZ+TsVJvGp/nPHojaRqXLXZj7balM/cqVB+JrEtXz+zUeLL33yX/6lC1ttFz5PUnoVWnsFSiXfgD/FY+RkfWC184NByxPbgPDzWNv/ADtVwxLi1o7gO6RPYre02u+6o6c3GOoYDwAVLZDLgThhePWQfeqnxGjbAvzsmaOgVDiIDhBJIwujaMpgq10Ebr2Rk6ROeNN13Pbzbncq2jhUOeMcMuKsNEc6k87WViexz7rssPptOG4KcL5Zr8lfiv8Ap67o6reYD8b1NaqPV20XmRwHx4+Cu2ol2caHwuLspKRnCEworgmOC0JBrhTimlIZDqgcqMBIY6Dt5zhIjdh+JDtv0DExUbtAgGWzjmedAG0kIlT96MT+7MiOb0xdN7f0hHuUDTNVwAuloAcwuLs5LophoyJvgHMZRjKQyW9ywdB7X8sc8wT1y4+K1en7ZydGo4ZwQ3rdI8pPYsNoapFOqeLT+ZbQJKTRNPkraRkKjHRsgnE/HFWWnxcpgjhHY4eq5rHZeTNOqMwQT1EFrvMHsTNYqt6yMd8YVWhWBjNJWXk3vaBhm37LsQPTsUV7p7vRXmsVDCm/eLp7pb/qVCcm9RB7P5FJAcpjEdR8wjMdDsOrv2oNPZ2pVTCAJVkfLweJjZ9AycPtDvVtTOQO45xx34qo0Z0+x0dXMBz7FbDDfkfZGzqV+CCqcZfaN0Ny2XXtHkXI9jtF00nNguYGHE4AtPMkbcjhI3rraBu2gjG9f3ZNJPmAoFkfAk7gT2kR4NWci4mw0d/xFexjGcg0hjWskPc0kMaGg4tMSAEzWHXEWqkGck5hAqE84O6VGowQYG104+ys3yU9HMZjyXWujnbj4CAfCVFIon2G2m46DsnwO9doVYq7pZhHiq+zOuVCw5GQPH0UpzoqMcJyIx4D9EsnJtg4v/C9eei7Lw6vj9FM1ZF51qp+1fLdmLmGPxNChsqczPL17V3Qr7toa7CLwJn6r5Pgs8HbNvlfVM9D1Lt16NxGHbl5hbNq8l1WrmjWc04FlRzCf8NxZt2YBessKvIuThQ9JJJZlBHIZCK9DK0JBlMTymlAyC+oeWIkxycxskvictwG3aqbWei19B15xYOVab7SQWckYa8QRiC0mJzM5q7qN+eaYHQxM49MENjvM8etUum6HKUG0gLxfGBMSA28/HZn4oGUmt9vDqTLplpaHA+1fHNOQ+jjkOlkMlSaDZeZUbvudwLpPcpmudaXniSeyYHgAomr887DNuHGFskSE1ldepPOQxaziADPZPfd4qq0q3/y+jxE99ZqstaHfMu4NI/CVG0zSiw0B9Rv52lDAp9NCaHUWn8QHkSsk7odR8/5rVaTqTQ6y3zn0WYLeYURGxtMZfGxDtJy60RmzrQ7Rj3piJeiW88ng7/QfRWxbhlsO/gqrRJhwG0h3k1Wz34dm34wVeCfJWHSjW8owh0kvAMA4kkb5hCsLAQ6cpjsaFHtVMCoT9Z3q4eYUmxthrRtMnqxGe7MdklZSLih7KAbeBYXHDk3B0AQcZEYyMIkQTPBNZSwA3gjva4qWwiMjjwPuQbsXXbAR4m6T1bO/glYwVoPOY/e1pPhPxxUy9N3Hfs4EKGMabOAI7tngj2Z/Rx9dhHaokb4mXlhq8zZlifP0Uuxgc3M9XGfflxVXo2ps8+vh2Lb6s/umZ4k5YfSInAz3hTj4ky/kcwRVGqWW+sB/akjM9NoeMDjm7hmvYbFPJsvYG6JnqXn2kmXNJVj7Qou3E/MU9uB2bz1L0GwOmm08PLu8lc+UcaJELidCSysY9yGURyGVoIGU0pxTCgZX1n/ALQ2AJ5Im9t/eiB1YT2oNSzhsuEzECTIaPZaNgmO4bk+0mLTTyxpPHHB17yB7ilbXwPjZiU0rYHnGtPOrEDeB3LmqoMVCSTDnCTua0AY9ZK5bjedfOBcS7HZeMjwRNV3h9F7hk+o4DiASfctxA9Z/wByeo+RXdY6cWSj9gfmah6yu5gG+PFwCk62M/Y28KZ8G3vRSMyekP3TRvcPyuKoAOafjerjSFT5ul9s/kd71UEdL43oQAgMusIdZuPWnsfkOInh7ym18/jLagRI0ePnKeMTPiCcuwK3fSBO09ceAjBU9Gpdc10TdcDG+NnginST3zdcAPs++VQiPpBsVXDhI7YHojsrC61sYjbw2juCi2u0G/LjJi6TlMGQY2ZpUn7c9h9PNZspFiHTGRkE5bfjyQrS/PHCB1dJh965StDcDK5aRIdGRAA7ICkqztZoawDaCfQFKxP5ox2nxQqreUqRMDaTsxx7Uem2Bwnr+lvSl0aYuydRMQd7ox+sInvhek6q2UuoUTBIcC7IkYvP1SI7V5nWPzbuod8lev6hm9YrK6M6c/jcoj7LzvhIiaw0ot5w6VKlI29GOiBw3FbfQzDyLZEY/HxgqfWCnFpad9NngXe6FeaIdNIjdHn7k27RykpJJJZ2WdchlPcmFasgG5DKI5DKBket0m57ZAOGRgkdYIB4ndhV6XJIujbhuzwjuVs8bfj4xPed5WW1ptd0BoPPqOFNvUWE1D2MDj1gK4diZiNYLXe5R4yIIZ9lswY4ul3UQrHVajcsdn2SHP8AvOMeACz2nbSLryMGgQ3g0ZeC11GhyVnoNP0KNMHgeTaXfiJWoFDpypee0fXb+afRW2s7Zs7W/wB27/LIVLaedWp8X+QKvdZXxcG4KRnnVqqzSofad+X9VFIxPEKRa6F0MZ7D6vHAQAeqI70K4JGKBEOm2AF0xe/mBjvOacwYLgbOKAGzhAHacceBRbOyGjiT3QQiWewPqYMBOOeMDLGYjDHeTuVta9F8lSk5iBuzICGwoz9pZLu30T/kOJg7Y9y7XbzhPxmFYsp4niJ9VMhoG3VuqWX5Zdi9m6YifZUajRMZ4YfotqWxYSf7vzELOsopR5B8ALNZMQh06RcCBHSMTlnt4e5WD+aCdw98qFyRY0SMRn2zI7wUp9GmJ/kSqlMRBJIMTGA4Y5r1XUm30mWCyXnNaRSGGIxLi4DLivG6+kpwbnmeGO7aV6XqjQv0aE5No0TvxuNPvWcU/JpmknVGw1ktTA+m4vaAabcyB9J2/rUzV3S9N0sa68SNgMd5WR17p86k4f2YH43+9F1Ir/ODt2qq4OY9FlJcupLGijrkxyfUQ3LYkG5DciOQnFAwbysbrJaQ0OnpG85h3EgtceBuuc2frLVW+0hjC5xwA/kF5xrFb73x1x1ZnLetYexGT0m2825tcQ0dbsB5rf6x1AC4DIOIGWAHHuWL0XR5S12dpy5ZhO3Bjr58GlaTWCpzgM8McAcz4bFfgPJU2Ft61Uhuk90e9WestT5wDcPNQ9XWzaZP0Wz3u/7V3Tbyap7PIT4yofQ/Jm7fYr9QwYhx/E1h38FW2txY4sI2YHKZEjMY9+xXVgrX6n2nOj+ECPwglaKlo8EQRI3HEdxU3Q6s86DYHZ5La6M1cZAJa2YEyJ2DerJmq9A50md0eDSFdUqEKHL0NIr6ejgBks3rs65Tpj2qgPY0E+Zatu9iwWv4mpSB9l535lo9E4O2D6MxaWycNkd84K1szJaCNwI6i0emCrAzA86YG7dwVho0/Nt6ndwIPlKuZMTTvI+SMacoaD1NOPkoQsQI3YZbccY7iERgLqTRuw4YOJ8hHakZx4mB/BRa0+LT3KY9A+wI0eb4nENMuG8tktHa+B8FBdYQ5tTOWgAY804uIO/G8DjxVjZ3S4AyZu9QcXHE9Q80SnZTNYbmUusc0EynYkYYUoe4biAe9ej6Gtldtns4s7qIc9jWuNYPd0aF7C6c+a7fsVHV0QHDEEEbcjtV9qxZiK7g4wyi2mA2JvOrMdSkmRADb2WMxsUp9mk3aRbaas1oNnputJolzpu8i17WhjXGJvkkkmThsXdTj84M4Hmf0V1pCjytkcWz81UugfbhzjOwS7JA1Z0YWOBIAmI345dgSszNpyo3JKB/SLd58fekkBZvQnItRBeUxg3ITynOKE9yAIekbO2o0teJafiQRiDxCwOsGrFQGaXPb7OAcO+A7sg8F6DWKg12qk6A821csTm2xhe1zLjaj+eC2IpuaMxveEfTdYOqOIyAEEyMAOK11sdcaTE7u+fRYXSVbEyO8n1Vt2gCauH5953tA7i6fNR9LV+meBjuw8YU6xWcspNfiHQXcedJ6uiVR2+0EzO3PBLtASdVqUk8I9y2VCisxqhT6Z+z6rYUwspdlo7Tpol1Ec6mB0zMTduY4Akjp7hnlxUWta2gwHYZTcBxw2CpJ+ll7DtyzcqKUWx71l9ZtBCuQ684OaCBEEEEyZB96vKukGzdvw6XYckMABOPz0HAEiM8TgAolXS9EnpE4AkBrJnHmzy2cx+qW6kPbbPOrdYnUiQTOzwnyUvRjIu4ZGfAEhap4sdTF9Nz8B0m9KOkAWuIw2idmexO5KxtwDMcCABmTkZ5I4RGIJJ3YJvNYLEzurVIOpkZw7DuH8+1WztGjYOpQaGkqNNouMc0Em9HJA80GTg0Ens2o7dPsGeIGDsXN6Il5m+BAwExt6io3B7bDssEGRhu4blx2iGucXHM4k/y4YKTZdJ3zDWAZHnc6BjnJMmSOstOw4zWsVqTZGmis/ooQomin/tNcb+Q8Krh6laLkpBGUiO9Zd1ldQtrWueHGqxjsJERXdIx4z3qoMUjZWZx+R2iBJFZmHWyn71IsFmJJOxt0A74mPeuassv0q7TlytEn7jD6LQWeztaIAzM4obokqvkRSV8klqChtRQbVa2s6ThJyEtkxuE4qttGuNH+9+43/eqy3aw2WqLtSm943PpsI7i8hXZaxsuKuk2AS5waN7i0DHLGYUWnpqjUcW06tN7gJIa4OIExJA2SQJWZtDNHn/0/dTaPJ4T7FpSy0ARSpvYDmA1sTv6eaTmvBe0zSVbW3f5qJVtbd/gVVP1no+zU+63/eo1TT9M/Rqdzf8Aco1jWFh9J2xkEF7QcIBmTJicjAAk45zgCsZpJ1OS1z3AkAi6y9N4uGx2Qujv4FWeknsquvTVbhGHJx14yco7lVV9EscZc+qco/diAMhzR+q03o0LYkWlotbX05YTdIN03XQWgkNOWRAnhKzVqpmcMeqfUK/oXWtDWl8ABogxgBAGBy4ILwOPgs9+ui18f2c1XrBjXXpHO3HcNy0jdIs3+DvcqChVDNh8PUo/9IN9k97fes3mK2CztVopVBDxe3YGRxa7Npyy3KltVnukmlUDsbxbUDgS6OkXtEOOG0DrmHB79It9h3ez3oD7W0/RI7Wn1RuIFikuivrViJDyReIDsCAQRth0OaCIuiN4wwUf5c04ySIzwgzIxyjsPBTaovfScOqPRV1XQbHGS589ZS1QK0TCttzQcA3qzMgjMEHGBGewZwnC3Y9IATPDDEZRMSd+ee6ONAMH06nefKVxugKft1O8+hRcA0TDO0kS0YjIbAMyCcRBO+JiAYxKNZnuqEYEDYXkuAxz+uZxwnE7IF2ONC0wQbzyd5cSfNTaLw3aT1lTqgGiZptHWynSYGtvRtJzOEb8OrZ3kmt+tNKhTL3ioQNjWySTAGMw0SRiSBiNpAWdbpIeyO8ptptjHiHMBjKcYnPMFPcROyy80Tr42q8N+T1hORmm4fxSW3RxJVLpnWtle10qtJtVrabLhvtbJIqOd0bxjMZwUCk+mI+bYQMgQNmWxcqvpuILmNdAwmO3Yq3Y30LYZ6HqbrDSPLNDrznGk6G44NYGOMzA5wIzx2YLV0NKsOYcOMA+S8m0frNyQIZRZiZzI2AbBwCn09e3j+qZ956iU7di2WerfLafttSXl3/iBU/sWfeeklrFssZbHkOA2EDZxXLMA5zQci4A7MCQCh6VqgOHUPVMsTjeafrD8wXaqasiUmmaWtq/RE9P736KDW0PSGx33v0VrpCviRxVZUqo0onXL2RH6Pp7j3/oo77HTGw9/wCiJXtHFRKloRpj6DXL2PdZ28e/9FGqUhx7119oUerXS0R9D3J+zjwPgoL2jauOqoVSojTH0GufsbaXHCO3I9XqgGq/f4D3IwM+HquGkuadKXR1Y3Jx7I/KP3+A9y5Se4ugnYdg3jhxRizqTaTYfjuPm1Q2qNOTrmnefD3JnJHeVIc4JpKiygBpn2iuckd570eU0osAJpHee9LkeJRV1FhQHkeJ8V3kuJ7yjSuFFioFyR3nvKRp8T3lPBSlFsKGclxPeV0U+J7yiSm3k7JaG3OvvKSXKldQKi109pFrS045epChU9Z4cGtAMYkkkABovHIZQM1G0/SL7jRtIaO0knwlRamjTSJ5RpbmGuxuvzBLTk4FpxGIgrrxT/E5ssfyNFb9cqlbnNphgGd155xxzJaCAJGGGWJOSgcq+oW1eeHk3Wua5zmkFwBwdDsHGDsMGDgQqjQGkGtrsbVAFFxkNPRMNhoxORMTO7itHbNYS97GBrabGuvE0xfkU8GUwQboa0845NxAxhxNNu6RnSLDSVm5MTJujMk7NhJyCqqukGgwDOWRaYkw3bmTgpNs1opPe2lT57zhfmbm/wCcjk2jKeTad16TzXafsLDZOSpuEsaCwNLXSWNGBazORnAlCddgZO060PdgwBu2elgYwxECDgTByRLBpsuBvvpyDEON0niHNBBOy6ROUHFRNHWanUYQHBzoj1y2NGwbcScYAnaHs4NNzXtIcx0HEiRALTAO3fthTLKkaRxtkylbQ4Ti07Wv5rgcREHiDlOR3FctNcNEuIHXh5qnoGZcSbpJuziA2SAB59qh1LOOUBkGBOHh5q1yRRp7BVDrxBBi7kQdp3IxEb1SaAbD6vFrN2x5VwXriy/Y7MX1EXIbMXZnI7t4XXOTKJ5/YfRZmoctTHBEcmEdamxjYHx/JOkfH8k0hK6nYqOiEoC5dXDgiwHimPj+SRppjSn30WA000g0JGp8YLl9FgPuBCrCAnSmOOCoTIPKu4eKSddSTJLK0/v7N/jM9VM1q/6Yf4rfy1Ukltj8GOX7MxlTpnrp+RRNY+mO3/NqJJLr9HGWeof/AF46z+Vewaa/6c/4Z8kklGTsqB8+aG/fjr9VqLB06/W3zckks83Zvi6KvRn7tvb+YqK796er1CSS1RmyboHpVPsM/OVcfRSSXHl+x2YfqAZtR6HS7D6JJLNlkhyEUklmigjMlwpJIYDXob8kkk0DODMfG1Fq5hJJDA7TQ2fS6vUpJJIBtDNEckkrRLISSSSok//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data:image/jpeg;base64,/9j/4AAQSkZJRgABAQAAAQABAAD/2wCEAAkGBhQSERQUEhQVFBQWFxgYFBgUGBYVFxYYFBYYGBQXGBUXHCYeFxkkGRcVHy8gIycpLSwsFyAxNTAqNSYrLCkBCQoKDgwOGg8PGiwcHRwqKSwpLCwpKSkpLCksLykpLCkpKSksKSwpLCwpKSwsKSkpLCkpKSksKSwpLCkpLCkpLP/AABEIAPEA0QMBIgACEQEDEQH/xAAcAAABBQEBAQAAAAAAAAAAAAADAAIEBQYBBwj/xABNEAABAwEEBQkDCQQIBAcAAAABAAIRAwQSITEFBkFRYRMiMnGBkaGxwVLR8BQjQmJykqKy4SQzgvEVQ1Njc7PC0gcWNOIXJUSDk8Py/8QAGQEAAwEBAQAAAAAAAAAAAAAAAAECAwQF/8QAJhEAAgIBBAICAgMBAAAAAAAAAAECEQMSEyExQVEEMiJhFEKBcf/aAAwDAQACEQMRAD8A9XLpxK4kmVnQ0xnBjuUvgpcjpTXOjNVFS1OObj5eSiVq+/M8ZPvC5P5N8RjZ0bFdsvHWxozcO+fJD/pFmwk9QPqqMO4KRZoN6Rm03eB2RxUrLlk601/jKeOCV2XsroQqLcgSA6MRt7kYiAuuzmoSS4lKYjqSSSAEkkkgBJJJIASS4uoA6uriSAHLqauhADklwLqAOpJALqAEkkkgAaHVGCIQmPCoRQPVRWt9NpcHVGNIPOlzREgRMnDCM+CubSILutYjWLVl73vqU8TUe1xBIAhrAyGnaZGR7Fx/EjWRo687uKJFk1moPq3GVS0bHPFRrCQCem44T9YCVubHpWkQwNqtcSyRdJdIbdDjLQRgSBntXk9TU+qzElgAOwuxkwAJAkuwAHGMDIHoWq2jxRs91+BdecJz5wbzRjlgJyxGxek+zkrizRWq0XRlJOQAJ65OQwk9iGNIMm4XC8YEY/SiBlG0KLXtbS2ZGRGYnLd8ZqvsbAa95z2tDajelPOJLrrRG3mFYZVTRePlM05aE18AJ9xR7ZIbOwEScIAg4k7BMLSVUZofK6ozLUz22/eb70QWtnts+833rKyqDJIXypnts+833rnytnts++33osKYZJB+Vs9tn3m+9L5Wz22feb70WFMMkhfKme037zfeu/KWe037zfegAoSQxaG+037zfeu8s32m/eHvSAeupnLDeO8LoqDeO8JgPldBTL43hdBQAQFOQwiJgJJJJAAioGnDFmrf4bx3tI9VYFVmsJ/Zqv2PUJvoF2jMaM0hTbSa1xult4RByvEjIRtU2lpajdhzx1Q7eeCzhaE0tXHCW3JyR3zgpqmaKta7M4AF8gZYPBkEkQ4DDic8Y2pP0xSIxc4kTkCJzPYOG3bELNmmmGOC1/kyXoz/AI0fZenSlOc3do9ymaK0pZxfNYib4czmvMFswcBnLisoT8YIZKiXyJSdui44IxXDZ6J/zdZv7Q/cqf7VXayayUatmqU6brz3XRBa5ojlGl2LgB0QVi8F0M+MVL+RJqgXx4p2dE+y3vanQdjR3j3JhHDwXJhcxuFun2R4e5NuH2R4e5MBOzHuThKBiNI+yO8Jps59kd7fck5xTnhwOIg7jgY6jj4ISb6E2l2C+TfUb+FIUPqj8KJeKUFFjGfJz7I/CufJvqt/CnAnbgnAnr+OpADBZ/qj8C6KP1R+BPAPwV24VSEIUj7I/AE8UT7I/AmtdxR2E/B/RMVHWUD7P5FvdVHfszRuc8dXOJ2cCFiGA71s9Uz8yftu8mrfE+Tnz/UvYSXEl1HHYxyqtYx+zVfs/wCoK2coekrJylN7Ji8Intn0VPoI8M84ITXrS/8ALJH0vD/uTDq19Y936rleOR3bsTMVn3ab6jgbrS1vNEkuqTH8LQ1zieAG2QCjaW1KfKMmBUdSdt5waHNcDGTmk4bC07MtZW0OBTFObxLqjiDzZDqPI4wDAAeTOOIywVTYdBg06zQ7pVKR+jeaabHAy0EibznNgTlmr2lp/ZG9z+isxOxJw/TidiuW6uH23fdao1t0K6m0uvnCDkBjOGPXCzWFtlvNEgWigQJGMZ9e7qQKddPtlrLaFRw6Ty4U4zwdDT1yY700WNz3G66N+AM/Wx3rbLgX9TLHmf8AYcK/Z3rP6e065riymYuxeOEkk9ETw9yutI2J9Kk55fg0T0W4nIDtJA7VgbQ8m+TjjnvjEntJKnFgp3IMua1UTZ6I0tyjOcBeBh0YCd8bNvcrDllldXGF1Qsa66SJyBm6cc+BJ6gtRW0VUawu5Q4Anot2DqUTwc8FwzquQVpttyg+qM5DWbw530gHDMCCOtpWOqsJYXNLrzQHON4y6WgmNu3aTMY5yrzWC1cymwfXqOO3J4b4Y9UdSrbOeafrT3EBo8AuzDBRiceWblI5orT1QC6XXoAiccOokbIyPYStLZrYXNktAO7HBYuy04rBsxlEb5ug9XWthY7C95gENAjAAHtBOWII7FlnxqXS5NsORx76BW/TXJOaLpdIJIEzhkJ6ypdht4qNDhtAJjGJAMHvCdR1eNSu8F5llOnMBv8AWPqYRG6mD2pau6Ce6g3nkFjqlMiGmDSqOZtG4BYPDx+zZZlf6DX+CPYOc7LAdsnZ147OBRa2gHgdM/dau6MpwWtzk4nLv3YeZV4sNO5EZc1qojKltArmjUIEhhYQACwOZLiSIwnZuI3yjCiWkg5j4w3jasRo6u99cVajpfUkk7JIERuAAgDYAvTdEWJtoaC6Q5oAw2j9Mu5XmxKS1InFkcHpkVrXLZao/uT9t3k1RGast3u8Fd6KsApMuicyceMe5Y44NOy8s4yjSJ0JLqS6DkoaUwhPcmlUIG6mhupI5TCEDMvrho0VqIpueWMJmpGE02OY6pLtgjDHDEnYsvqNyjatsZWADm1aZAEODS81mEAg4N5rWgbANkwdXrzQc+x2hrJLjZ68BskkwwQAM5BI7UCw6CZQLrgdL6jC83j9EVCBBwuAvdzRtMp3xQ/JbMZgqLW2rdZRaM6lem3sbeqHxY3vV/TCx2vtY8tZmtzaK1QfauEN/I5EewZmrVauUrhrMaVAGXDIuBloB2/OOaepqtdVHXjVOwQ3qIJw7h4qHXYwNvUwBTqXXUwMAGFgeB3uj+BWGrb2hlQgQb/O4wxoB8CtJiRA/wCIduu06dIfTJc77LIDfxOn+BefU8WnrIHcAr7XK28pan7qYFMdgl34nOVFTEMbuM+f6IXQiVoq38lUp1f7N7XOH1ZioO1hcO1enawWi5QddOJ5oPXmfugryhj5BHDwyPmtc7S/KWWzAnGCHnjZ+aT2wD2qJIpFLpmqXF3EECMOaOYPCT2ptkYQ1s+y3yXdJO+duZ3KTQftOkmfw9yIweGHhC1j0RICLM01hMiWVA2Mi4NvNk9k9gyW21ar3xfMc9oOG9vNfP8AFj/EsTVYb7S2LwcHDZkCDiThs7lo9XqobWAxDeUeIOGBBzH8LPunessnZcejVauEPq2126u2kP8A2KLGn8Tnd6l6Eo3X2tmwWl1QdVdjH/mD1V/8O3XrI+oc6tor1PvOaPRXNJ9211G+3RY//wCIhn/2eCzGF0g4NY47gsbpO03KNT2njk27xymBPYy+exaTT1eKcbyO4YnyWE0xW5SuykOiwX3bpI5owzwHc5WuI2OKuSRC+WNFPmNJAIh0xBBwhpxjCNi9K1NrgPDZzGHbl6YrzrR9KWObjiXbOJcPTJa7VK14sxxBDfTxBBThTTRp8hO0z09jUYBCpOkAowWZiJdSSQA1yanuTFRJwppTlwoGRarOeD9V3nTUK1UxylLLpPPHCm7LwU+p0x9l3mxRrVg+njEuIymZY4xOzInrhIaFCwmtpm1z7FEgdZZVcfBwW9cvP9Nuv16p3NqfhbcaFpDsTMzVtfJWGyRznEVQBsF2vVGPAAQp+hK10Ee03xH/AOiqfRT+UZyXNJY+rAcYN1772A2i9fnaJG9WvJFgGeGfVkVchGS0vVvVqx31H/nIUR4hrfsie6Uq9S8Cd8n72PqlaNvD0wQAOn0j1YdvqrWysaGsuzL2m8JPSL4eRu5tPJVAPO7PIhWFgqZTskjqxJ8SUpLgaHsk2ioTvM/wtOHgFNYMP04KusmD3ScXOeB4k+TlZUmCPjcVa6IfZEtbo8h1zgp1a3FoLxnDnffBA8T5Kst1Tp72hh7efGXG6pQYHmmwf1hpR/HdBHeT3KJrkuJ6ZqZZ+TsVJvGp/nPHojaRqXLXZj7balM/cqVB+JrEtXz+zUeLL33yX/6lC1ttFz5PUnoVWnsFSiXfgD/FY+RkfWC184NByxPbgPDzWNv/ADtVwxLi1o7gO6RPYre02u+6o6c3GOoYDwAVLZDLgThhePWQfeqnxGjbAvzsmaOgVDiIDhBJIwujaMpgq10Ebr2Rk6ROeNN13Pbzbncq2jhUOeMcMuKsNEc6k87WViexz7rssPptOG4KcL5Zr8lfiv8Ap67o6reYD8b1NaqPV20XmRwHx4+Cu2ol2caHwuLspKRnCEworgmOC0JBrhTimlIZDqgcqMBIY6Dt5zhIjdh+JDtv0DExUbtAgGWzjmedAG0kIlT96MT+7MiOb0xdN7f0hHuUDTNVwAuloAcwuLs5LophoyJvgHMZRjKQyW9ywdB7X8sc8wT1y4+K1en7ZydGo4ZwQ3rdI8pPYsNoapFOqeLT+ZbQJKTRNPkraRkKjHRsgnE/HFWWnxcpgjhHY4eq5rHZeTNOqMwQT1EFrvMHsTNYqt6yMd8YVWhWBjNJWXk3vaBhm37LsQPTsUV7p7vRXmsVDCm/eLp7pb/qVCcm9RB7P5FJAcpjEdR8wjMdDsOrv2oNPZ2pVTCAJVkfLweJjZ9AycPtDvVtTOQO45xx34qo0Z0+x0dXMBz7FbDDfkfZGzqV+CCqcZfaN0Ny2XXtHkXI9jtF00nNguYGHE4AtPMkbcjhI3rraBu2gjG9f3ZNJPmAoFkfAk7gT2kR4NWci4mw0d/xFexjGcg0hjWskPc0kMaGg4tMSAEzWHXEWqkGck5hAqE84O6VGowQYG104+ys3yU9HMZjyXWujnbj4CAfCVFIon2G2m46DsnwO9doVYq7pZhHiq+zOuVCw5GQPH0UpzoqMcJyIx4D9EsnJtg4v/C9eei7Lw6vj9FM1ZF51qp+1fLdmLmGPxNChsqczPL17V3Qr7toa7CLwJn6r5Pgs8HbNvlfVM9D1Lt16NxGHbl5hbNq8l1WrmjWc04FlRzCf8NxZt2YBessKvIuThQ9JJJZlBHIZCK9DK0JBlMTymlAyC+oeWIkxycxskvictwG3aqbWei19B15xYOVab7SQWckYa8QRiC0mJzM5q7qN+eaYHQxM49MENjvM8etUum6HKUG0gLxfGBMSA28/HZn4oGUmt9vDqTLplpaHA+1fHNOQ+jjkOlkMlSaDZeZUbvudwLpPcpmudaXniSeyYHgAomr887DNuHGFskSE1ldepPOQxaziADPZPfd4qq0q3/y+jxE99ZqstaHfMu4NI/CVG0zSiw0B9Rv52lDAp9NCaHUWn8QHkSsk7odR8/5rVaTqTQ6y3zn0WYLeYURGxtMZfGxDtJy60RmzrQ7Rj3piJeiW88ng7/QfRWxbhlsO/gqrRJhwG0h3k1Wz34dm34wVeCfJWHSjW8owh0kvAMA4kkb5hCsLAQ6cpjsaFHtVMCoT9Z3q4eYUmxthrRtMnqxGe7MdklZSLih7KAbeBYXHDk3B0AQcZEYyMIkQTPBNZSwA3gjva4qWwiMjjwPuQbsXXbAR4m6T1bO/glYwVoPOY/e1pPhPxxUy9N3Hfs4EKGMabOAI7tngj2Z/Rx9dhHaokb4mXlhq8zZlifP0Uuxgc3M9XGfflxVXo2ps8+vh2Lb6s/umZ4k5YfSInAz3hTj4ky/kcwRVGqWW+sB/akjM9NoeMDjm7hmvYbFPJsvYG6JnqXn2kmXNJVj7Qou3E/MU9uB2bz1L0GwOmm08PLu8lc+UcaJELidCSysY9yGURyGVoIGU0pxTCgZX1n/ALQ2AJ5Im9t/eiB1YT2oNSzhsuEzECTIaPZaNgmO4bk+0mLTTyxpPHHB17yB7ilbXwPjZiU0rYHnGtPOrEDeB3LmqoMVCSTDnCTua0AY9ZK5bjedfOBcS7HZeMjwRNV3h9F7hk+o4DiASfctxA9Z/wByeo+RXdY6cWSj9gfmah6yu5gG+PFwCk62M/Y28KZ8G3vRSMyekP3TRvcPyuKoAOafjerjSFT5ul9s/kd71UEdL43oQAgMusIdZuPWnsfkOInh7ym18/jLagRI0ePnKeMTPiCcuwK3fSBO09ceAjBU9Gpdc10TdcDG+NnginST3zdcAPs++VQiPpBsVXDhI7YHojsrC61sYjbw2juCi2u0G/LjJi6TlMGQY2ZpUn7c9h9PNZspFiHTGRkE5bfjyQrS/PHCB1dJh965StDcDK5aRIdGRAA7ICkqztZoawDaCfQFKxP5ox2nxQqreUqRMDaTsxx7Uem2Bwnr+lvSl0aYuydRMQd7ox+sInvhek6q2UuoUTBIcC7IkYvP1SI7V5nWPzbuod8lev6hm9YrK6M6c/jcoj7LzvhIiaw0ot5w6VKlI29GOiBw3FbfQzDyLZEY/HxgqfWCnFpad9NngXe6FeaIdNIjdHn7k27RykpJJJZ2WdchlPcmFasgG5DKI5DKBket0m57ZAOGRgkdYIB4ndhV6XJIujbhuzwjuVs8bfj4xPed5WW1ptd0BoPPqOFNvUWE1D2MDj1gK4diZiNYLXe5R4yIIZ9lswY4ul3UQrHVajcsdn2SHP8AvOMeACz2nbSLryMGgQ3g0ZeC11GhyVnoNP0KNMHgeTaXfiJWoFDpypee0fXb+afRW2s7Zs7W/wB27/LIVLaedWp8X+QKvdZXxcG4KRnnVqqzSofad+X9VFIxPEKRa6F0MZ7D6vHAQAeqI70K4JGKBEOm2AF0xe/mBjvOacwYLgbOKAGzhAHacceBRbOyGjiT3QQiWewPqYMBOOeMDLGYjDHeTuVta9F8lSk5iBuzICGwoz9pZLu30T/kOJg7Y9y7XbzhPxmFYsp4niJ9VMhoG3VuqWX5Zdi9m6YifZUajRMZ4YfotqWxYSf7vzELOsopR5B8ALNZMQh06RcCBHSMTlnt4e5WD+aCdw98qFyRY0SMRn2zI7wUp9GmJ/kSqlMRBJIMTGA4Y5r1XUm30mWCyXnNaRSGGIxLi4DLivG6+kpwbnmeGO7aV6XqjQv0aE5No0TvxuNPvWcU/JpmknVGw1ktTA+m4vaAabcyB9J2/rUzV3S9N0sa68SNgMd5WR17p86k4f2YH43+9F1Ir/ODt2qq4OY9FlJcupLGijrkxyfUQ3LYkG5DciOQnFAwbysbrJaQ0OnpG85h3EgtceBuuc2frLVW+0hjC5xwA/kF5xrFb73x1x1ZnLetYexGT0m2825tcQ0dbsB5rf6x1AC4DIOIGWAHHuWL0XR5S12dpy5ZhO3Bjr58GlaTWCpzgM8McAcz4bFfgPJU2Ft61Uhuk90e9WestT5wDcPNQ9XWzaZP0Wz3u/7V3Tbyap7PIT4yofQ/Jm7fYr9QwYhx/E1h38FW2txY4sI2YHKZEjMY9+xXVgrX6n2nOj+ECPwglaKlo8EQRI3HEdxU3Q6s86DYHZ5La6M1cZAJa2YEyJ2DerJmq9A50md0eDSFdUqEKHL0NIr6ejgBks3rs65Tpj2qgPY0E+Zatu9iwWv4mpSB9l535lo9E4O2D6MxaWycNkd84K1szJaCNwI6i0emCrAzA86YG7dwVho0/Nt6ndwIPlKuZMTTvI+SMacoaD1NOPkoQsQI3YZbccY7iERgLqTRuw4YOJ8hHakZx4mB/BRa0+LT3KY9A+wI0eb4nENMuG8tktHa+B8FBdYQ5tTOWgAY804uIO/G8DjxVjZ3S4AyZu9QcXHE9Q80SnZTNYbmUusc0EynYkYYUoe4biAe9ej6Gtldtns4s7qIc9jWuNYPd0aF7C6c+a7fsVHV0QHDEEEbcjtV9qxZiK7g4wyi2mA2JvOrMdSkmRADb2WMxsUp9mk3aRbaas1oNnputJolzpu8i17WhjXGJvkkkmThsXdTj84M4Hmf0V1pCjytkcWz81UugfbhzjOwS7JA1Z0YWOBIAmI345dgSszNpyo3JKB/SLd58fekkBZvQnItRBeUxg3ITynOKE9yAIekbO2o0teJafiQRiDxCwOsGrFQGaXPb7OAcO+A7sg8F6DWKg12qk6A821csTm2xhe1zLjaj+eC2IpuaMxveEfTdYOqOIyAEEyMAOK11sdcaTE7u+fRYXSVbEyO8n1Vt2gCauH5953tA7i6fNR9LV+meBjuw8YU6xWcspNfiHQXcedJ6uiVR2+0EzO3PBLtASdVqUk8I9y2VCisxqhT6Z+z6rYUwspdlo7Tpol1Ec6mB0zMTduY4Akjp7hnlxUWta2gwHYZTcBxw2CpJ+ll7DtyzcqKUWx71l9ZtBCuQ684OaCBEEEEyZB96vKukGzdvw6XYckMABOPz0HAEiM8TgAolXS9EnpE4AkBrJnHmzy2cx+qW6kPbbPOrdYnUiQTOzwnyUvRjIu4ZGfAEhap4sdTF9Nz8B0m9KOkAWuIw2idmexO5KxtwDMcCABmTkZ5I4RGIJJ3YJvNYLEzurVIOpkZw7DuH8+1WztGjYOpQaGkqNNouMc0Em9HJA80GTg0Ens2o7dPsGeIGDsXN6Il5m+BAwExt6io3B7bDssEGRhu4blx2iGucXHM4k/y4YKTZdJ3zDWAZHnc6BjnJMmSOstOw4zWsVqTZGmis/ooQomin/tNcb+Q8Krh6laLkpBGUiO9Zd1ldQtrWueHGqxjsJERXdIx4z3qoMUjZWZx+R2iBJFZmHWyn71IsFmJJOxt0A74mPeuassv0q7TlytEn7jD6LQWeztaIAzM4obokqvkRSV8klqChtRQbVa2s6ThJyEtkxuE4qttGuNH+9+43/eqy3aw2WqLtSm943PpsI7i8hXZaxsuKuk2AS5waN7i0DHLGYUWnpqjUcW06tN7gJIa4OIExJA2SQJWZtDNHn/0/dTaPJ4T7FpSy0ARSpvYDmA1sTv6eaTmvBe0zSVbW3f5qJVtbd/gVVP1no+zU+63/eo1TT9M/Rqdzf8Aco1jWFh9J2xkEF7QcIBmTJicjAAk45zgCsZpJ1OS1z3AkAi6y9N4uGx2Qujv4FWeknsquvTVbhGHJx14yco7lVV9EscZc+qco/diAMhzR+q03o0LYkWlotbX05YTdIN03XQWgkNOWRAnhKzVqpmcMeqfUK/oXWtDWl8ABogxgBAGBy4ILwOPgs9+ui18f2c1XrBjXXpHO3HcNy0jdIs3+DvcqChVDNh8PUo/9IN9k97fes3mK2CztVopVBDxe3YGRxa7Npyy3KltVnukmlUDsbxbUDgS6OkXtEOOG0DrmHB79It9h3ez3oD7W0/RI7Wn1RuIFikuivrViJDyReIDsCAQRth0OaCIuiN4wwUf5c04ySIzwgzIxyjsPBTaovfScOqPRV1XQbHGS589ZS1QK0TCttzQcA3qzMgjMEHGBGewZwnC3Y9IATPDDEZRMSd+ee6ONAMH06nefKVxugKft1O8+hRcA0TDO0kS0YjIbAMyCcRBO+JiAYxKNZnuqEYEDYXkuAxz+uZxwnE7IF2ONC0wQbzyd5cSfNTaLw3aT1lTqgGiZptHWynSYGtvRtJzOEb8OrZ3kmt+tNKhTL3ioQNjWySTAGMw0SRiSBiNpAWdbpIeyO8ptptjHiHMBjKcYnPMFPcROyy80Tr42q8N+T1hORmm4fxSW3RxJVLpnWtle10qtJtVrabLhvtbJIqOd0bxjMZwUCk+mI+bYQMgQNmWxcqvpuILmNdAwmO3Yq3Y30LYZ6HqbrDSPLNDrznGk6G44NYGOMzA5wIzx2YLV0NKsOYcOMA+S8m0frNyQIZRZiZzI2AbBwCn09e3j+qZ956iU7di2WerfLafttSXl3/iBU/sWfeeklrFssZbHkOA2EDZxXLMA5zQci4A7MCQCh6VqgOHUPVMsTjeafrD8wXaqasiUmmaWtq/RE9P736KDW0PSGx33v0VrpCviRxVZUqo0onXL2RH6Pp7j3/oo77HTGw9/wCiJXtHFRKloRpj6DXL2PdZ28e/9FGqUhx7119oUerXS0R9D3J+zjwPgoL2jauOqoVSojTH0GufsbaXHCO3I9XqgGq/f4D3IwM+HquGkuadKXR1Y3Jx7I/KP3+A9y5Se4ugnYdg3jhxRizqTaTYfjuPm1Q2qNOTrmnefD3JnJHeVIc4JpKiygBpn2iuckd570eU0osAJpHee9LkeJRV1FhQHkeJ8V3kuJ7yjSuFFioFyR3nvKRp8T3lPBSlFsKGclxPeV0U+J7yiSm3k7JaG3OvvKSXKldQKi109pFrS045epChU9Z4cGtAMYkkkABovHIZQM1G0/SL7jRtIaO0knwlRamjTSJ5RpbmGuxuvzBLTk4FpxGIgrrxT/E5ssfyNFb9cqlbnNphgGd155xxzJaCAJGGGWJOSgcq+oW1eeHk3Wua5zmkFwBwdDsHGDsMGDgQqjQGkGtrsbVAFFxkNPRMNhoxORMTO7itHbNYS97GBrabGuvE0xfkU8GUwQboa0845NxAxhxNNu6RnSLDSVm5MTJujMk7NhJyCqqukGgwDOWRaYkw3bmTgpNs1opPe2lT57zhfmbm/wCcjk2jKeTad16TzXafsLDZOSpuEsaCwNLXSWNGBazORnAlCddgZO060PdgwBu2elgYwxECDgTByRLBpsuBvvpyDEON0niHNBBOy6ROUHFRNHWanUYQHBzoj1y2NGwbcScYAnaHs4NNzXtIcx0HEiRALTAO3fthTLKkaRxtkylbQ4Ti07Wv5rgcREHiDlOR3FctNcNEuIHXh5qnoGZcSbpJuziA2SAB59qh1LOOUBkGBOHh5q1yRRp7BVDrxBBi7kQdp3IxEb1SaAbD6vFrN2x5VwXriy/Y7MX1EXIbMXZnI7t4XXOTKJ5/YfRZmoctTHBEcmEdamxjYHx/JOkfH8k0hK6nYqOiEoC5dXDgiwHimPj+SRppjSn30WA000g0JGp8YLl9FgPuBCrCAnSmOOCoTIPKu4eKSddSTJLK0/v7N/jM9VM1q/6Yf4rfy1Ukltj8GOX7MxlTpnrp+RRNY+mO3/NqJJLr9HGWeof/AF46z+Vewaa/6c/4Z8kklGTsqB8+aG/fjr9VqLB06/W3zckks83Zvi6KvRn7tvb+YqK796er1CSS1RmyboHpVPsM/OVcfRSSXHl+x2YfqAZtR6HS7D6JJLNlkhyEUklmigjMlwpJIYDXob8kkk0DODMfG1Fq5hJJDA7TQ2fS6vUpJJIBtDNEckkrRLISSSSok//Z"/>
          <p:cNvSpPr>
            <a:spLocks noChangeAspect="1" noChangeArrowheads="1"/>
          </p:cNvSpPr>
          <p:nvPr/>
        </p:nvSpPr>
        <p:spPr bwMode="auto">
          <a:xfrm>
            <a:off x="4343400" y="14152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4" name="Picture 16" descr="http://media.mlive.com/grpress/news_impact/photo/ap-pollenjpg-d648b9f47eaa9b73_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629034"/>
            <a:ext cx="3662265" cy="2448311"/>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4545961" y="1160052"/>
            <a:ext cx="1524000" cy="1671639"/>
          </a:xfrm>
          <a:prstGeom prst="rightArrow">
            <a:avLst>
              <a:gd name="adj1" fmla="val 67862"/>
              <a:gd name="adj2" fmla="val 23061"/>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 </a:t>
            </a:r>
            <a:r>
              <a:rPr lang="en-US" b="1" dirty="0"/>
              <a:t>D</a:t>
            </a:r>
            <a:r>
              <a:rPr lang="en-US" b="1" dirty="0" smtClean="0"/>
              <a:t>ust mask &amp; goggles can help</a:t>
            </a:r>
            <a:endParaRPr lang="en-US" b="1" dirty="0"/>
          </a:p>
        </p:txBody>
      </p:sp>
      <p:pic>
        <p:nvPicPr>
          <p:cNvPr id="2066" name="Picture 18" descr="http://etc.usf.edu/clipart/63700/63705/63705_clothesline_l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600" y="4875040"/>
            <a:ext cx="2552475" cy="1794705"/>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p:cNvSpPr/>
          <p:nvPr/>
        </p:nvSpPr>
        <p:spPr>
          <a:xfrm>
            <a:off x="2667000" y="3429000"/>
            <a:ext cx="2133600" cy="1413383"/>
          </a:xfrm>
          <a:prstGeom prst="downArrow">
            <a:avLst>
              <a:gd name="adj1" fmla="val 6924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No clothes-lines</a:t>
            </a:r>
            <a:endParaRPr lang="en-US" b="1" dirty="0"/>
          </a:p>
        </p:txBody>
      </p:sp>
      <p:pic>
        <p:nvPicPr>
          <p:cNvPr id="2054" name="Picture 6" descr="http://media-cache-ec0.pinimg.com/236x/dd/d5/ca/ddd5cac7c3b2c241593925c9e0c1a3e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875039"/>
            <a:ext cx="2247900" cy="181205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selectism.com/news/wp-content/uploads/2011/02/coat-rack-03-selectis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4135691"/>
            <a:ext cx="1929122" cy="2450852"/>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p:cNvSpPr/>
          <p:nvPr/>
        </p:nvSpPr>
        <p:spPr>
          <a:xfrm>
            <a:off x="6069961" y="3157282"/>
            <a:ext cx="2697703" cy="1262317"/>
          </a:xfrm>
          <a:prstGeom prst="downArrow">
            <a:avLst>
              <a:gd name="adj1" fmla="val 50000"/>
              <a:gd name="adj2" fmla="val 310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Shoes &amp; coats off at the door</a:t>
            </a:r>
            <a:endParaRPr lang="en-US" b="1" dirty="0"/>
          </a:p>
        </p:txBody>
      </p:sp>
    </p:spTree>
    <p:extLst>
      <p:ext uri="{BB962C8B-B14F-4D97-AF65-F5344CB8AC3E}">
        <p14:creationId xmlns:p14="http://schemas.microsoft.com/office/powerpoint/2010/main" val="387519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ncrypted-tbn3.gstatic.com/images?q=tbn:ANd9GcQtv5-_WKCLC99pfLArXqVbWZAGc-OHuOHuKnAFoXJfdjAnOyl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746077"/>
            <a:ext cx="3228975" cy="31242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US" sz="4800" dirty="0" smtClean="0"/>
              <a:t>Allergens in the home</a:t>
            </a:r>
            <a:endParaRPr lang="en-US" sz="4800" dirty="0"/>
          </a:p>
        </p:txBody>
      </p:sp>
      <p:sp>
        <p:nvSpPr>
          <p:cNvPr id="3" name="Content Placeholder 2"/>
          <p:cNvSpPr>
            <a:spLocks noGrp="1"/>
          </p:cNvSpPr>
          <p:nvPr>
            <p:ph sz="quarter" idx="1"/>
          </p:nvPr>
        </p:nvSpPr>
        <p:spPr/>
        <p:txBody>
          <a:bodyPr>
            <a:normAutofit/>
          </a:bodyPr>
          <a:lstStyle/>
          <a:p>
            <a:pPr marL="0" indent="0">
              <a:buNone/>
            </a:pPr>
            <a:r>
              <a:rPr lang="en-US" sz="3600" b="1" dirty="0"/>
              <a:t>1. Kick Dust Mites Out of Bed</a:t>
            </a:r>
            <a:endParaRPr lang="en-US" sz="3600" dirty="0"/>
          </a:p>
          <a:p>
            <a:pPr marL="0" indent="0">
              <a:buNone/>
            </a:pPr>
            <a:r>
              <a:rPr lang="en-US" sz="3600" b="1" dirty="0" smtClean="0"/>
              <a:t>2</a:t>
            </a:r>
            <a:r>
              <a:rPr lang="en-US" sz="3600" b="1" dirty="0"/>
              <a:t>. Vacuum Regularly</a:t>
            </a:r>
            <a:endParaRPr lang="en-US" sz="3600" dirty="0"/>
          </a:p>
          <a:p>
            <a:pPr marL="0" indent="0">
              <a:buNone/>
            </a:pPr>
            <a:r>
              <a:rPr lang="en-US" sz="3600" b="1" dirty="0" smtClean="0"/>
              <a:t>3</a:t>
            </a:r>
            <a:r>
              <a:rPr lang="en-US" sz="3600" b="1" dirty="0"/>
              <a:t>. </a:t>
            </a:r>
            <a:r>
              <a:rPr lang="en-US" sz="3300" b="1" dirty="0"/>
              <a:t>Use </a:t>
            </a:r>
            <a:r>
              <a:rPr lang="en-US" sz="3300" b="1" dirty="0" smtClean="0"/>
              <a:t>Light </a:t>
            </a:r>
            <a:r>
              <a:rPr lang="en-US" sz="3300" b="1" dirty="0"/>
              <a:t>Window Treatments</a:t>
            </a:r>
            <a:endParaRPr lang="en-US" sz="3300" dirty="0"/>
          </a:p>
          <a:p>
            <a:pPr marL="0" indent="0">
              <a:buNone/>
            </a:pPr>
            <a:r>
              <a:rPr lang="en-US" sz="3600" b="1" dirty="0" smtClean="0"/>
              <a:t>4</a:t>
            </a:r>
            <a:r>
              <a:rPr lang="en-US" sz="3600" b="1" dirty="0"/>
              <a:t>. </a:t>
            </a:r>
            <a:r>
              <a:rPr lang="en-US" sz="3600" b="1" dirty="0" smtClean="0"/>
              <a:t>De-clutter </a:t>
            </a:r>
            <a:r>
              <a:rPr lang="en-US" sz="3600" b="1" dirty="0"/>
              <a:t>Your </a:t>
            </a:r>
            <a:r>
              <a:rPr lang="en-US" sz="3600" b="1" dirty="0" smtClean="0"/>
              <a:t>Home</a:t>
            </a:r>
            <a:endParaRPr lang="en-US" sz="3600" dirty="0"/>
          </a:p>
          <a:p>
            <a:pPr marL="0" indent="0">
              <a:buNone/>
            </a:pPr>
            <a:r>
              <a:rPr lang="en-US" sz="3600" b="1" dirty="0" smtClean="0"/>
              <a:t>5</a:t>
            </a:r>
            <a:r>
              <a:rPr lang="en-US" sz="3600" b="1" dirty="0"/>
              <a:t>. Protect </a:t>
            </a:r>
            <a:r>
              <a:rPr lang="en-US" sz="3600" b="1" dirty="0" smtClean="0"/>
              <a:t>Your Air</a:t>
            </a:r>
            <a:endParaRPr lang="en-US" sz="3600" dirty="0"/>
          </a:p>
        </p:txBody>
      </p:sp>
    </p:spTree>
    <p:extLst>
      <p:ext uri="{BB962C8B-B14F-4D97-AF65-F5344CB8AC3E}">
        <p14:creationId xmlns:p14="http://schemas.microsoft.com/office/powerpoint/2010/main" val="1981115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543800" cy="1143000"/>
          </a:xfrm>
        </p:spPr>
        <p:txBody>
          <a:bodyPr/>
          <a:lstStyle/>
          <a:p>
            <a:pPr algn="ctr"/>
            <a:r>
              <a:rPr lang="en-US" dirty="0" smtClean="0"/>
              <a:t>Make your bedroom a </a:t>
            </a:r>
            <a:br>
              <a:rPr lang="en-US" dirty="0" smtClean="0"/>
            </a:br>
            <a:r>
              <a:rPr lang="en-US" b="1" dirty="0" smtClean="0"/>
              <a:t>PET FREE ZONE</a:t>
            </a:r>
            <a:endParaRPr lang="en-US" b="1" dirty="0"/>
          </a:p>
        </p:txBody>
      </p:sp>
      <p:pic>
        <p:nvPicPr>
          <p:cNvPr id="9" name="door-open-gif.gif">
            <a:hlinkClick r:id="" action="ppaction://media"/>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304801" y="1371600"/>
            <a:ext cx="4648200" cy="3197225"/>
          </a:xfrm>
        </p:spPr>
      </p:pic>
      <p:pic>
        <p:nvPicPr>
          <p:cNvPr id="12" name="Smart Cat Opens Door - YouTube[via torchbrowser.com].mp4">
            <a:hlinkClick r:id="" action="ppaction://media"/>
          </p:cNvPr>
          <p:cNvPicPr>
            <a:picLocks noGrp="1" noChangeAspect="1"/>
          </p:cNvPicPr>
          <p:nvPr>
            <p:ph sz="quarter" idx="2"/>
            <a:videoFile r:link="rId4"/>
            <p:extLst>
              <p:ext uri="{DAA4B4D4-6D71-4841-9C94-3DE7FCFB9230}">
                <p14:media xmlns:p14="http://schemas.microsoft.com/office/powerpoint/2010/main" r:embed="rId3"/>
              </p:ext>
            </p:extLst>
          </p:nvPr>
        </p:nvPicPr>
        <p:blipFill>
          <a:blip r:embed="rId8"/>
          <a:stretch>
            <a:fillRect/>
          </a:stretch>
        </p:blipFill>
        <p:spPr>
          <a:xfrm>
            <a:off x="5029200" y="2819400"/>
            <a:ext cx="3657600" cy="3482975"/>
          </a:xfrm>
        </p:spPr>
      </p:pic>
      <p:sp>
        <p:nvSpPr>
          <p:cNvPr id="13" name="Oval 12"/>
          <p:cNvSpPr/>
          <p:nvPr/>
        </p:nvSpPr>
        <p:spPr>
          <a:xfrm>
            <a:off x="685800" y="4800600"/>
            <a:ext cx="38862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Give pets </a:t>
            </a:r>
          </a:p>
          <a:p>
            <a:pPr algn="ctr"/>
            <a:r>
              <a:rPr lang="en-US" sz="2400" b="1" dirty="0" smtClean="0"/>
              <a:t>their own space in another room</a:t>
            </a:r>
            <a:endParaRPr lang="en-US" sz="2400" b="1" dirty="0"/>
          </a:p>
        </p:txBody>
      </p:sp>
      <p:sp>
        <p:nvSpPr>
          <p:cNvPr id="14" name="Oval 13"/>
          <p:cNvSpPr/>
          <p:nvPr/>
        </p:nvSpPr>
        <p:spPr>
          <a:xfrm>
            <a:off x="5330890" y="1143000"/>
            <a:ext cx="312731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Fido and Fluffy can make bad allergies worse</a:t>
            </a:r>
            <a:endParaRPr lang="en-US" b="1" dirty="0"/>
          </a:p>
        </p:txBody>
      </p:sp>
    </p:spTree>
    <p:extLst>
      <p:ext uri="{BB962C8B-B14F-4D97-AF65-F5344CB8AC3E}">
        <p14:creationId xmlns:p14="http://schemas.microsoft.com/office/powerpoint/2010/main" val="1405146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vol="80000">
                <p:cTn id="13" fill="hold" display="0">
                  <p:stCondLst>
                    <p:cond delay="indefinite"/>
                  </p:stCondLst>
                </p:cTn>
                <p:tgtEl>
                  <p:spTgt spid="1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467600" cy="1143000"/>
          </a:xfrm>
        </p:spPr>
        <p:txBody>
          <a:bodyPr>
            <a:normAutofit/>
          </a:bodyPr>
          <a:lstStyle/>
          <a:p>
            <a:pPr algn="ctr"/>
            <a:r>
              <a:rPr lang="en-US" dirty="0" smtClean="0"/>
              <a:t>Which is it?</a:t>
            </a:r>
            <a:r>
              <a:rPr lang="en-US" dirty="0"/>
              <a:t/>
            </a:r>
            <a:br>
              <a:rPr lang="en-US" dirty="0"/>
            </a:br>
            <a:endParaRPr lang="en-US" dirty="0"/>
          </a:p>
        </p:txBody>
      </p:sp>
      <p:pic>
        <p:nvPicPr>
          <p:cNvPr id="1027"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22031" y="1219200"/>
            <a:ext cx="5105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81200"/>
            <a:ext cx="3133725"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51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4749</TotalTime>
  <Words>2802</Words>
  <Application>Microsoft Office PowerPoint</Application>
  <PresentationFormat>On-screen Show (4:3)</PresentationFormat>
  <Paragraphs>249</Paragraphs>
  <Slides>27</Slides>
  <Notes>21</Notes>
  <HiddenSlides>1</HiddenSlides>
  <MMClips>2</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Oriel</vt:lpstr>
      <vt:lpstr>    </vt:lpstr>
      <vt:lpstr>Breathing is something we all need to do in order to survive - and thrive. </vt:lpstr>
      <vt:lpstr>Allergies</vt:lpstr>
      <vt:lpstr>PowerPoint Presentation</vt:lpstr>
      <vt:lpstr>Seasonal Allergies</vt:lpstr>
      <vt:lpstr>PowerPoint Presentation</vt:lpstr>
      <vt:lpstr>Allergens in the home</vt:lpstr>
      <vt:lpstr>Make your bedroom a  PET FREE ZONE</vt:lpstr>
      <vt:lpstr>Which is it? </vt:lpstr>
      <vt:lpstr>Cold or Allergies? </vt:lpstr>
      <vt:lpstr>ASTHMA</vt:lpstr>
      <vt:lpstr>Asthma affects people of all ages and most often starts in childhood.       We don’t know the exact cause of asthma, but research shows it is a combination of  genetics and exposure to certain  environmental triggers.  </vt:lpstr>
      <vt:lpstr>PowerPoint Presentation</vt:lpstr>
      <vt:lpstr>PowerPoint Presentation</vt:lpstr>
      <vt:lpstr>Have an Asthma Action plan </vt:lpstr>
      <vt:lpstr>PowerPoint Presentation</vt:lpstr>
      <vt:lpstr>PowerPoint Presentation</vt:lpstr>
      <vt:lpstr>PowerPoint Presentation</vt:lpstr>
      <vt:lpstr>  Chronic Obstructive Pulmonary Disease</vt:lpstr>
      <vt:lpstr>COPD –  3rd Leading Cause of  Death in the US</vt:lpstr>
      <vt:lpstr>Are your lungs trying to tell you something?</vt:lpstr>
      <vt:lpstr>Treatment</vt:lpstr>
      <vt:lpstr>QUIT SMOKING</vt:lpstr>
      <vt:lpstr>PowerPoint Presentation</vt:lpstr>
      <vt:lpstr>Resources</vt:lpstr>
      <vt:lpstr>Questions?</vt:lpstr>
      <vt:lpstr>Thank you!</vt:lpstr>
    </vt:vector>
  </TitlesOfParts>
  <Company>Virginia IT Infrastructure Partnership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Breathe Well         Live Well</dc:title>
  <dc:creator>nad39920</dc:creator>
  <cp:lastModifiedBy>AED</cp:lastModifiedBy>
  <cp:revision>83</cp:revision>
  <dcterms:created xsi:type="dcterms:W3CDTF">2014-09-19T15:03:38Z</dcterms:created>
  <dcterms:modified xsi:type="dcterms:W3CDTF">2014-12-10T19:36:58Z</dcterms:modified>
</cp:coreProperties>
</file>