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8"/>
  </p:notesMasterIdLst>
  <p:handoutMasterIdLst>
    <p:handoutMasterId r:id="rId29"/>
  </p:handoutMasterIdLst>
  <p:sldIdLst>
    <p:sldId id="256" r:id="rId2"/>
    <p:sldId id="258" r:id="rId3"/>
    <p:sldId id="330" r:id="rId4"/>
    <p:sldId id="325" r:id="rId5"/>
    <p:sldId id="326" r:id="rId6"/>
    <p:sldId id="259" r:id="rId7"/>
    <p:sldId id="327" r:id="rId8"/>
    <p:sldId id="337" r:id="rId9"/>
    <p:sldId id="294" r:id="rId10"/>
    <p:sldId id="339" r:id="rId11"/>
    <p:sldId id="332" r:id="rId12"/>
    <p:sldId id="331" r:id="rId13"/>
    <p:sldId id="328" r:id="rId14"/>
    <p:sldId id="293" r:id="rId15"/>
    <p:sldId id="257" r:id="rId16"/>
    <p:sldId id="296" r:id="rId17"/>
    <p:sldId id="295" r:id="rId18"/>
    <p:sldId id="269" r:id="rId19"/>
    <p:sldId id="320" r:id="rId20"/>
    <p:sldId id="333" r:id="rId21"/>
    <p:sldId id="334" r:id="rId22"/>
    <p:sldId id="335" r:id="rId23"/>
    <p:sldId id="336" r:id="rId24"/>
    <p:sldId id="309" r:id="rId25"/>
    <p:sldId id="329" r:id="rId26"/>
    <p:sldId id="308" r:id="rId2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9416"/>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61989" autoAdjust="0"/>
  </p:normalViewPr>
  <p:slideViewPr>
    <p:cSldViewPr>
      <p:cViewPr>
        <p:scale>
          <a:sx n="51" d="100"/>
          <a:sy n="51" d="100"/>
        </p:scale>
        <p:origin x="-195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53" d="100"/>
          <a:sy n="53" d="100"/>
        </p:scale>
        <p:origin x="-2045" y="27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110" tIns="47055" rIns="94110" bIns="47055"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40" cy="469424"/>
          </a:xfrm>
          <a:prstGeom prst="rect">
            <a:avLst/>
          </a:prstGeom>
        </p:spPr>
        <p:txBody>
          <a:bodyPr vert="horz" lIns="94110" tIns="47055" rIns="94110" bIns="47055" rtlCol="0"/>
          <a:lstStyle>
            <a:lvl1pPr algn="r">
              <a:defRPr sz="1200"/>
            </a:lvl1pPr>
          </a:lstStyle>
          <a:p>
            <a:fld id="{5876A61B-5A9B-4677-B443-066D94948EC6}" type="datetimeFigureOut">
              <a:rPr lang="en-US" smtClean="0"/>
              <a:pPr/>
              <a:t>11/22/2017</a:t>
            </a:fld>
            <a:endParaRPr lang="en-US" dirty="0"/>
          </a:p>
        </p:txBody>
      </p:sp>
      <p:sp>
        <p:nvSpPr>
          <p:cNvPr id="4" name="Footer Placeholder 3"/>
          <p:cNvSpPr>
            <a:spLocks noGrp="1"/>
          </p:cNvSpPr>
          <p:nvPr>
            <p:ph type="ftr" sz="quarter" idx="2"/>
          </p:nvPr>
        </p:nvSpPr>
        <p:spPr>
          <a:xfrm>
            <a:off x="0" y="8917422"/>
            <a:ext cx="3077740" cy="469424"/>
          </a:xfrm>
          <a:prstGeom prst="rect">
            <a:avLst/>
          </a:prstGeom>
        </p:spPr>
        <p:txBody>
          <a:bodyPr vert="horz" lIns="94110" tIns="47055" rIns="94110" bIns="470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40" cy="469424"/>
          </a:xfrm>
          <a:prstGeom prst="rect">
            <a:avLst/>
          </a:prstGeom>
        </p:spPr>
        <p:txBody>
          <a:bodyPr vert="horz" lIns="94110" tIns="47055" rIns="94110" bIns="47055" rtlCol="0" anchor="b"/>
          <a:lstStyle>
            <a:lvl1pPr algn="r">
              <a:defRPr sz="1200"/>
            </a:lvl1pPr>
          </a:lstStyle>
          <a:p>
            <a:fld id="{41F80FA6-9AD1-4757-AC2F-FF8D5A379FCA}" type="slidenum">
              <a:rPr lang="en-US" smtClean="0"/>
              <a:pPr/>
              <a:t>‹#›</a:t>
            </a:fld>
            <a:endParaRPr lang="en-US" dirty="0"/>
          </a:p>
        </p:txBody>
      </p:sp>
    </p:spTree>
    <p:extLst>
      <p:ext uri="{BB962C8B-B14F-4D97-AF65-F5344CB8AC3E}">
        <p14:creationId xmlns:p14="http://schemas.microsoft.com/office/powerpoint/2010/main" val="278605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110" tIns="47055" rIns="94110" bIns="47055" rtlCol="0"/>
          <a:lstStyle>
            <a:lvl1pPr algn="l">
              <a:defRPr sz="1200"/>
            </a:lvl1pPr>
          </a:lstStyle>
          <a:p>
            <a:endParaRPr lang="en-US" dirty="0"/>
          </a:p>
        </p:txBody>
      </p:sp>
      <p:sp>
        <p:nvSpPr>
          <p:cNvPr id="3" name="Date Placeholder 2"/>
          <p:cNvSpPr>
            <a:spLocks noGrp="1"/>
          </p:cNvSpPr>
          <p:nvPr>
            <p:ph type="dt" idx="1"/>
          </p:nvPr>
        </p:nvSpPr>
        <p:spPr>
          <a:xfrm>
            <a:off x="4023093" y="0"/>
            <a:ext cx="3077740" cy="469424"/>
          </a:xfrm>
          <a:prstGeom prst="rect">
            <a:avLst/>
          </a:prstGeom>
        </p:spPr>
        <p:txBody>
          <a:bodyPr vert="horz" lIns="94110" tIns="47055" rIns="94110" bIns="47055" rtlCol="0"/>
          <a:lstStyle>
            <a:lvl1pPr algn="r">
              <a:defRPr sz="1200"/>
            </a:lvl1pPr>
          </a:lstStyle>
          <a:p>
            <a:fld id="{7669DA85-B6CE-4F75-A28F-42A3D10C9881}" type="datetimeFigureOut">
              <a:rPr lang="en-US" smtClean="0"/>
              <a:pPr/>
              <a:t>11/22/2017</a:t>
            </a:fld>
            <a:endParaRPr lang="en-US" dirty="0"/>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110" tIns="47055" rIns="94110" bIns="47055"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110" tIns="47055" rIns="94110" bIns="470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40" cy="469424"/>
          </a:xfrm>
          <a:prstGeom prst="rect">
            <a:avLst/>
          </a:prstGeom>
        </p:spPr>
        <p:txBody>
          <a:bodyPr vert="horz" lIns="94110" tIns="47055" rIns="94110" bIns="470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40" cy="469424"/>
          </a:xfrm>
          <a:prstGeom prst="rect">
            <a:avLst/>
          </a:prstGeom>
        </p:spPr>
        <p:txBody>
          <a:bodyPr vert="horz" lIns="94110" tIns="47055" rIns="94110" bIns="47055" rtlCol="0" anchor="b"/>
          <a:lstStyle>
            <a:lvl1pPr algn="r">
              <a:defRPr sz="1200"/>
            </a:lvl1pPr>
          </a:lstStyle>
          <a:p>
            <a:fld id="{6E045B26-67B6-4499-BF15-FFD38D5FC904}" type="slidenum">
              <a:rPr lang="en-US" smtClean="0"/>
              <a:pPr/>
              <a:t>‹#›</a:t>
            </a:fld>
            <a:endParaRPr lang="en-US" dirty="0"/>
          </a:p>
        </p:txBody>
      </p:sp>
    </p:spTree>
    <p:extLst>
      <p:ext uri="{BB962C8B-B14F-4D97-AF65-F5344CB8AC3E}">
        <p14:creationId xmlns:p14="http://schemas.microsoft.com/office/powerpoint/2010/main" val="377242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ohb@dhrm.virginia.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Why can one person eat like a growing teenager and not gain a pound, while another person's every indulgence shows up on the scale? </a:t>
            </a:r>
          </a:p>
          <a:p>
            <a:endParaRPr lang="en-US" dirty="0" smtClean="0">
              <a:effectLst/>
            </a:endParaRPr>
          </a:p>
          <a:p>
            <a:r>
              <a:rPr lang="en-US" dirty="0" smtClean="0">
                <a:effectLst/>
              </a:rPr>
              <a:t>Chalk it up to individual differences </a:t>
            </a:r>
            <a:r>
              <a:rPr lang="en-US" u="none" dirty="0" smtClean="0">
                <a:effectLst/>
              </a:rPr>
              <a:t>in metabolism, muscle mass and physical activity. Metabolism is the process by which our bodies convert what we eat into the energy we need to survive and function. It </a:t>
            </a:r>
            <a:r>
              <a:rPr lang="en-US" dirty="0" smtClean="0">
                <a:effectLst/>
              </a:rPr>
              <a:t>powers everything from breathing to blinking. A fast metabolism is like a hot furnace that burns through fuel (calories) quickly. A slow metabolism needs less fuel to keep a body running.</a:t>
            </a:r>
          </a:p>
          <a:p>
            <a:endParaRPr lang="en-US" dirty="0" smtClean="0">
              <a:effectLst/>
            </a:endParaRPr>
          </a:p>
          <a:p>
            <a:r>
              <a:rPr lang="en-US" dirty="0" smtClean="0">
                <a:effectLst/>
              </a:rPr>
              <a:t>It's tempting to throw up our hands and blame weight issues on a slow metabolism. But don’t throw in the towel just yet! Today, CommonHealth is going</a:t>
            </a:r>
            <a:r>
              <a:rPr lang="en-US" baseline="0" dirty="0" smtClean="0">
                <a:effectLst/>
              </a:rPr>
              <a:t> to show that </a:t>
            </a:r>
            <a:r>
              <a:rPr lang="en-US" dirty="0" smtClean="0">
                <a:effectLst/>
              </a:rPr>
              <a:t>there are ways to support metabolism and maintain a healthy weight.</a:t>
            </a:r>
          </a:p>
          <a:p>
            <a:endParaRPr lang="en-US" dirty="0"/>
          </a:p>
        </p:txBody>
      </p:sp>
      <p:sp>
        <p:nvSpPr>
          <p:cNvPr id="4" name="Slide Number Placeholder 3"/>
          <p:cNvSpPr>
            <a:spLocks noGrp="1"/>
          </p:cNvSpPr>
          <p:nvPr>
            <p:ph type="sldNum" sz="quarter" idx="10"/>
          </p:nvPr>
        </p:nvSpPr>
        <p:spPr/>
        <p:txBody>
          <a:bodyPr/>
          <a:lstStyle/>
          <a:p>
            <a:fld id="{6E045B26-67B6-4499-BF15-FFD38D5FC904}" type="slidenum">
              <a:rPr lang="en-US" smtClean="0"/>
              <a:pPr/>
              <a:t>1</a:t>
            </a:fld>
            <a:endParaRPr lang="en-US" dirty="0"/>
          </a:p>
        </p:txBody>
      </p:sp>
    </p:spTree>
    <p:extLst>
      <p:ext uri="{BB962C8B-B14F-4D97-AF65-F5344CB8AC3E}">
        <p14:creationId xmlns:p14="http://schemas.microsoft.com/office/powerpoint/2010/main" val="300981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get up and stretch,</a:t>
            </a:r>
            <a:r>
              <a:rPr lang="en-US" baseline="0" dirty="0" smtClean="0"/>
              <a:t> get copies from the copy room, walk to a co-worker instead of calling with a question…think of ideas to get up from your chair at least once an hour.</a:t>
            </a:r>
          </a:p>
        </p:txBody>
      </p:sp>
      <p:sp>
        <p:nvSpPr>
          <p:cNvPr id="4" name="Slide Number Placeholder 3"/>
          <p:cNvSpPr>
            <a:spLocks noGrp="1"/>
          </p:cNvSpPr>
          <p:nvPr>
            <p:ph type="sldNum" sz="quarter" idx="10"/>
          </p:nvPr>
        </p:nvSpPr>
        <p:spPr/>
        <p:txBody>
          <a:bodyPr/>
          <a:lstStyle/>
          <a:p>
            <a:fld id="{6E045B26-67B6-4499-BF15-FFD38D5FC904}" type="slidenum">
              <a:rPr lang="en-US" smtClean="0"/>
              <a:pPr/>
              <a:t>10</a:t>
            </a:fld>
            <a:endParaRPr lang="en-US" dirty="0"/>
          </a:p>
        </p:txBody>
      </p:sp>
    </p:spTree>
    <p:extLst>
      <p:ext uri="{BB962C8B-B14F-4D97-AF65-F5344CB8AC3E}">
        <p14:creationId xmlns:p14="http://schemas.microsoft.com/office/powerpoint/2010/main" val="177043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You know the basics – you are what you eat!</a:t>
            </a:r>
          </a:p>
          <a:p>
            <a:endParaRPr lang="en-US" dirty="0" smtClean="0">
              <a:effectLst/>
            </a:endParaRPr>
          </a:p>
          <a:p>
            <a:r>
              <a:rPr lang="en-US" dirty="0" smtClean="0">
                <a:effectLst/>
              </a:rPr>
              <a:t>Many of us are seeking a way to see</a:t>
            </a:r>
            <a:r>
              <a:rPr lang="en-US" baseline="0" dirty="0" smtClean="0">
                <a:effectLst/>
              </a:rPr>
              <a:t> big results quickly though…and marketers know this. Being aware of what sounds too good to be true can save you time, money, and trouble however. </a:t>
            </a:r>
            <a:r>
              <a:rPr lang="en-US" dirty="0" smtClean="0">
                <a:effectLst/>
              </a:rPr>
              <a:t>With all the focus on weight in our society, it isn't surprising that millions of people fall prey to fad diets and bogus weight-loss products. Conflicting claims, testimonials and hype by so-called "experts" can confuse even the most informed consumers. </a:t>
            </a:r>
            <a:r>
              <a:rPr lang="en-US" baseline="0" dirty="0" smtClean="0">
                <a:effectLst/>
              </a:rPr>
              <a:t> </a:t>
            </a:r>
            <a:endParaRPr lang="en-US" dirty="0" smtClean="0">
              <a:effectLst/>
            </a:endParaRPr>
          </a:p>
        </p:txBody>
      </p:sp>
      <p:sp>
        <p:nvSpPr>
          <p:cNvPr id="4" name="Slide Number Placeholder 3"/>
          <p:cNvSpPr>
            <a:spLocks noGrp="1"/>
          </p:cNvSpPr>
          <p:nvPr>
            <p:ph type="sldNum" sz="quarter" idx="10"/>
          </p:nvPr>
        </p:nvSpPr>
        <p:spPr/>
        <p:txBody>
          <a:bodyPr/>
          <a:lstStyle/>
          <a:p>
            <a:fld id="{6E045B26-67B6-4499-BF15-FFD38D5FC904}" type="slidenum">
              <a:rPr lang="en-US" smtClean="0"/>
              <a:pPr/>
              <a:t>11</a:t>
            </a:fld>
            <a:endParaRPr lang="en-US" dirty="0"/>
          </a:p>
        </p:txBody>
      </p:sp>
    </p:spTree>
    <p:extLst>
      <p:ext uri="{BB962C8B-B14F-4D97-AF65-F5344CB8AC3E}">
        <p14:creationId xmlns:p14="http://schemas.microsoft.com/office/powerpoint/2010/main" val="1933068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https://www.youtube.com/watch?v=8V15Z-yyiVg</a:t>
            </a:r>
          </a:p>
          <a:p>
            <a:endParaRPr lang="en-US" dirty="0" smtClean="0"/>
          </a:p>
          <a:p>
            <a:r>
              <a:rPr lang="en-US" dirty="0" smtClean="0"/>
              <a:t>It depends on what you mean by “work.” </a:t>
            </a:r>
            <a:r>
              <a:rPr lang="en-US" dirty="0" smtClean="0">
                <a:effectLst/>
              </a:rPr>
              <a:t>There are no foods or pills that magically burn fat. No super foods will alter your genetic code. No products will miraculously melt fat while you watch TV or sleep. Some ingredients in supplements and herbal products can be dangerous and even deadly for some people.</a:t>
            </a:r>
          </a:p>
          <a:p>
            <a:endParaRPr lang="en-US" dirty="0" smtClean="0"/>
          </a:p>
          <a:p>
            <a:r>
              <a:rPr lang="en-US" sz="1200" kern="1200" dirty="0" smtClean="0">
                <a:solidFill>
                  <a:schemeClr val="tx1"/>
                </a:solidFill>
                <a:effectLst/>
                <a:latin typeface="+mn-lt"/>
                <a:ea typeface="+mn-ea"/>
                <a:cs typeface="+mn-cs"/>
              </a:rPr>
              <a:t>Many fad</a:t>
            </a:r>
            <a:r>
              <a:rPr lang="en-US" sz="1200" kern="1200" baseline="0" dirty="0" smtClean="0">
                <a:solidFill>
                  <a:schemeClr val="tx1"/>
                </a:solidFill>
                <a:effectLst/>
                <a:latin typeface="+mn-lt"/>
                <a:ea typeface="+mn-ea"/>
                <a:cs typeface="+mn-cs"/>
              </a:rPr>
              <a:t> diets </a:t>
            </a:r>
            <a:r>
              <a:rPr lang="en-US" sz="1200" kern="1200" dirty="0" smtClean="0">
                <a:solidFill>
                  <a:schemeClr val="tx1"/>
                </a:solidFill>
                <a:effectLst/>
                <a:latin typeface="+mn-lt"/>
                <a:ea typeface="+mn-ea"/>
                <a:cs typeface="+mn-cs"/>
              </a:rPr>
              <a:t>dramatically restrict your calories (&lt;1,200 calories per day), which has a negative effect on your metabolism. </a:t>
            </a:r>
            <a:r>
              <a:rPr lang="en-US" dirty="0" smtClean="0"/>
              <a:t>The body conserves energy by slowing down metabolism so that it can do the bare minimum to take care of vital organ function. </a:t>
            </a:r>
            <a:r>
              <a:rPr lang="en-US" sz="1200" kern="1200" dirty="0" smtClean="0">
                <a:solidFill>
                  <a:schemeClr val="tx1"/>
                </a:solidFill>
                <a:effectLst/>
                <a:latin typeface="+mn-lt"/>
                <a:ea typeface="+mn-ea"/>
                <a:cs typeface="+mn-cs"/>
              </a:rPr>
              <a:t>The most damaging part of these diets is that the initial weight loss will slow your metabolism (because you lose muscle), leading to later weight gain. Much</a:t>
            </a:r>
            <a:r>
              <a:rPr lang="en-US" sz="1200" kern="1200" baseline="0" dirty="0" smtClean="0">
                <a:solidFill>
                  <a:schemeClr val="tx1"/>
                </a:solidFill>
                <a:effectLst/>
                <a:latin typeface="+mn-lt"/>
                <a:ea typeface="+mn-ea"/>
                <a:cs typeface="+mn-cs"/>
              </a:rPr>
              <a:t> of the weight lost is also water weight.</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Additionally, because of restrictions they place on types of foods (carbs, fat, etc.), unbalanced</a:t>
            </a:r>
            <a:r>
              <a:rPr lang="en-US" sz="120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diets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may lead to nutritional deficiencies.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Instead, focus on making a healthy lifestyle change. Try going meatless once a week. Or skip the fat-filled sauces and dressings whenever you can. Little changes like that can make a huge difference.  </a:t>
            </a:r>
            <a:r>
              <a:rPr lang="en-US" sz="1200" b="1" kern="1200" dirty="0" smtClean="0">
                <a:solidFill>
                  <a:schemeClr val="tx1"/>
                </a:solidFill>
                <a:effectLst/>
                <a:latin typeface="+mn-lt"/>
                <a:ea typeface="+mn-ea"/>
                <a:cs typeface="+mn-cs"/>
              </a:rPr>
              <a:t>No</a:t>
            </a:r>
            <a:r>
              <a:rPr lang="en-US" sz="1200" b="1" kern="1200" baseline="0" dirty="0" smtClean="0">
                <a:solidFill>
                  <a:schemeClr val="tx1"/>
                </a:solidFill>
                <a:effectLst/>
                <a:latin typeface="+mn-lt"/>
                <a:ea typeface="+mn-ea"/>
                <a:cs typeface="+mn-cs"/>
              </a:rPr>
              <a:t> cheese = 100 saved calories.</a:t>
            </a:r>
            <a:endParaRPr lang="en-US" b="1" dirty="0" smtClean="0"/>
          </a:p>
          <a:p>
            <a:endParaRPr lang="en-US" dirty="0" smtClean="0"/>
          </a:p>
          <a:p>
            <a:r>
              <a:rPr lang="en-US" dirty="0" smtClean="0"/>
              <a:t>Example diets – loss of muscle</a:t>
            </a:r>
            <a:r>
              <a:rPr lang="en-US" baseline="0" dirty="0" smtClean="0"/>
              <a:t> mass</a:t>
            </a:r>
            <a:endParaRPr lang="en-US" dirty="0" smtClean="0"/>
          </a:p>
          <a:p>
            <a:endParaRPr lang="en-US" dirty="0"/>
          </a:p>
        </p:txBody>
      </p:sp>
      <p:sp>
        <p:nvSpPr>
          <p:cNvPr id="4" name="Slide Number Placeholder 3"/>
          <p:cNvSpPr>
            <a:spLocks noGrp="1"/>
          </p:cNvSpPr>
          <p:nvPr>
            <p:ph type="sldNum" sz="quarter" idx="10"/>
          </p:nvPr>
        </p:nvSpPr>
        <p:spPr/>
        <p:txBody>
          <a:bodyPr/>
          <a:lstStyle/>
          <a:p>
            <a:fld id="{6E045B26-67B6-4499-BF15-FFD38D5FC904}" type="slidenum">
              <a:rPr lang="en-US" smtClean="0"/>
              <a:pPr/>
              <a:t>12</a:t>
            </a:fld>
            <a:endParaRPr lang="en-US" dirty="0"/>
          </a:p>
        </p:txBody>
      </p:sp>
    </p:spTree>
    <p:extLst>
      <p:ext uri="{BB962C8B-B14F-4D97-AF65-F5344CB8AC3E}">
        <p14:creationId xmlns:p14="http://schemas.microsoft.com/office/powerpoint/2010/main" val="553274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Steer clear of any diet plans, pills and products that make the following claims:</a:t>
            </a:r>
          </a:p>
          <a:p>
            <a:r>
              <a:rPr lang="en-US" b="1" dirty="0" smtClean="0">
                <a:effectLst/>
              </a:rPr>
              <a:t>Rapid Weight Loss</a:t>
            </a:r>
          </a:p>
          <a:p>
            <a:r>
              <a:rPr lang="en-US" dirty="0" smtClean="0">
                <a:effectLst/>
              </a:rPr>
              <a:t>Slow, steady weight loss is more likely to last than dramatic weight changes. Healthy plans aim for a loss of no more than 1 to 2 pounds per week. If you lose weight quickly, you'll lose muscle, bone and water. You also will be more likely to regain the pounds quickly.</a:t>
            </a:r>
          </a:p>
          <a:p>
            <a:r>
              <a:rPr lang="en-US" b="1" dirty="0" smtClean="0">
                <a:effectLst/>
              </a:rPr>
              <a:t>Quantities and Limitations</a:t>
            </a:r>
          </a:p>
          <a:p>
            <a:r>
              <a:rPr lang="en-US" dirty="0" smtClean="0">
                <a:effectLst/>
              </a:rPr>
              <a:t>Ditch diets that allow unlimited quantities of any food, such as grapefruit and cabbage soup. It's boring to eat the same thing over and over and hard to stick with monotonous plans. Avoid any diet that eliminates or severely restricts entire food groups, such as carbohydrates. Even if you take a multivitamin, you'll still miss some critical nutrients.</a:t>
            </a:r>
          </a:p>
          <a:p>
            <a:r>
              <a:rPr lang="en-US" b="1" dirty="0" smtClean="0">
                <a:effectLst/>
              </a:rPr>
              <a:t>Specific Food Combinations</a:t>
            </a:r>
          </a:p>
          <a:p>
            <a:r>
              <a:rPr lang="en-US" dirty="0" smtClean="0">
                <a:effectLst/>
              </a:rPr>
              <a:t>There is no evidence that combining certain foods or eating foods at specific times of day will help with weight loss. Eating the "wrong" combinations of food doesn't cause them to turn to fat immediately or to produce toxins in your intestines, as some plans claim.</a:t>
            </a:r>
          </a:p>
          <a:p>
            <a:r>
              <a:rPr lang="en-US" b="1" dirty="0" smtClean="0">
                <a:effectLst/>
              </a:rPr>
              <a:t>Rigid Menus</a:t>
            </a:r>
          </a:p>
          <a:p>
            <a:r>
              <a:rPr lang="en-US" dirty="0" smtClean="0">
                <a:effectLst/>
              </a:rPr>
              <a:t>Life is already complicated enough. Limiting food choices or following rigid meal plans can be an overwhelming, distasteful task. With any new diet, always ask yourself: "Can I eat this way for the rest of my life?" If the answer is no, the plan is not for you.</a:t>
            </a:r>
          </a:p>
          <a:p>
            <a:r>
              <a:rPr lang="en-US" b="1" dirty="0" smtClean="0">
                <a:effectLst/>
              </a:rPr>
              <a:t>No Need to Exercise</a:t>
            </a:r>
          </a:p>
          <a:p>
            <a:r>
              <a:rPr lang="en-US" dirty="0" smtClean="0">
                <a:effectLst/>
              </a:rPr>
              <a:t>Regular physical activity is essential for good health and healthy weight management. The key to success is to find physical activities that you enjoy and then aim for 30 to 60 minutes of activity on most days of the week.</a:t>
            </a:r>
          </a:p>
          <a:p>
            <a:r>
              <a:rPr lang="en-US" b="1" dirty="0" smtClean="0">
                <a:effectLst/>
              </a:rPr>
              <a:t>If you want to maintain a healthy weight, build muscle and lose fat, the best path is a lifelong combination of eating smarter and moving more.</a:t>
            </a:r>
          </a:p>
        </p:txBody>
      </p:sp>
      <p:sp>
        <p:nvSpPr>
          <p:cNvPr id="4" name="Slide Number Placeholder 3"/>
          <p:cNvSpPr>
            <a:spLocks noGrp="1"/>
          </p:cNvSpPr>
          <p:nvPr>
            <p:ph type="sldNum" sz="quarter" idx="10"/>
          </p:nvPr>
        </p:nvSpPr>
        <p:spPr/>
        <p:txBody>
          <a:bodyPr/>
          <a:lstStyle/>
          <a:p>
            <a:fld id="{6E045B26-67B6-4499-BF15-FFD38D5FC904}" type="slidenum">
              <a:rPr lang="en-US" smtClean="0"/>
              <a:pPr/>
              <a:t>13</a:t>
            </a:fld>
            <a:endParaRPr lang="en-US" dirty="0"/>
          </a:p>
        </p:txBody>
      </p:sp>
    </p:spTree>
    <p:extLst>
      <p:ext uri="{BB962C8B-B14F-4D97-AF65-F5344CB8AC3E}">
        <p14:creationId xmlns:p14="http://schemas.microsoft.com/office/powerpoint/2010/main" val="1915528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Get the balance right to fuel up effectively.</a:t>
            </a:r>
            <a:r>
              <a:rPr lang="en-US" baseline="0" dirty="0" smtClean="0">
                <a:effectLst/>
              </a:rPr>
              <a:t> </a:t>
            </a:r>
            <a:endParaRPr lang="en-US" dirty="0" smtClean="0">
              <a:effectLst/>
            </a:endParaRPr>
          </a:p>
          <a:p>
            <a:pPr marL="171450" indent="-171450">
              <a:buFont typeface="Arial" panose="020B0604020202020204" pitchFamily="34" charset="0"/>
              <a:buChar char="•"/>
            </a:pPr>
            <a:r>
              <a:rPr lang="en-US" dirty="0" smtClean="0">
                <a:effectLst/>
              </a:rPr>
              <a:t>Choose variety: The best meals have a balance of items from different food groups.</a:t>
            </a:r>
            <a:r>
              <a:rPr lang="en-US" baseline="0" dirty="0" smtClean="0">
                <a:effectLst/>
              </a:rPr>
              <a:t> </a:t>
            </a:r>
          </a:p>
          <a:p>
            <a:pPr marL="171450" indent="-171450">
              <a:buFont typeface="Arial" panose="020B0604020202020204" pitchFamily="34" charset="0"/>
              <a:buChar char="•"/>
            </a:pPr>
            <a:r>
              <a:rPr lang="en-US" dirty="0" smtClean="0">
                <a:effectLst/>
              </a:rPr>
              <a:t>Half of your plate should be vegetables and fruits.</a:t>
            </a:r>
          </a:p>
          <a:p>
            <a:pPr marL="171450" indent="-171450">
              <a:buFont typeface="Arial" panose="020B0604020202020204" pitchFamily="34" charset="0"/>
              <a:buChar char="•"/>
            </a:pPr>
            <a:r>
              <a:rPr lang="en-US" dirty="0" smtClean="0">
                <a:effectLst/>
              </a:rPr>
              <a:t>About one-quarter of your plate should be grains and one-quarter protein.</a:t>
            </a:r>
          </a:p>
          <a:p>
            <a:pPr marL="171450" indent="-171450">
              <a:buFont typeface="Arial" panose="020B0604020202020204" pitchFamily="34" charset="0"/>
              <a:buChar char="•"/>
            </a:pPr>
            <a:r>
              <a:rPr lang="en-US" dirty="0" smtClean="0">
                <a:effectLst/>
              </a:rPr>
              <a:t>Drink fat-free or low-fat (1%) milk and water instead of soda, sports drinks, and other sugary drinks.</a:t>
            </a:r>
          </a:p>
          <a:p>
            <a:pPr marL="171450" indent="-171450">
              <a:buFont typeface="Arial" panose="020B0604020202020204" pitchFamily="34" charset="0"/>
              <a:buChar char="•"/>
            </a:pPr>
            <a:r>
              <a:rPr lang="en-US" dirty="0" smtClean="0">
                <a:effectLst/>
              </a:rPr>
              <a:t>Avoid oversized portions.</a:t>
            </a:r>
          </a:p>
          <a:p>
            <a:pPr marL="171450" indent="-171450">
              <a:buFont typeface="Arial" panose="020B0604020202020204" pitchFamily="34" charset="0"/>
              <a:buChar char="•"/>
            </a:pPr>
            <a:endParaRPr lang="en-US" dirty="0" smtClean="0">
              <a:effectLst/>
            </a:endParaRPr>
          </a:p>
          <a:p>
            <a:r>
              <a:rPr lang="en-US" dirty="0" smtClean="0"/>
              <a:t>Eating protein and some healthy fats (monounsaturated or polyunsaturated) combined with fruit, vegetable or carbs at every meal or snack slows down absorption into the bloodstream. This helps you feel full longer prolonging satiety and </a:t>
            </a:r>
            <a:r>
              <a:rPr lang="en-US" b="1" dirty="0" smtClean="0"/>
              <a:t>protein</a:t>
            </a:r>
            <a:r>
              <a:rPr lang="en-US" b="1" baseline="0" dirty="0" smtClean="0"/>
              <a:t> and fat</a:t>
            </a:r>
            <a:r>
              <a:rPr lang="en-US" b="1" dirty="0" smtClean="0"/>
              <a:t> </a:t>
            </a:r>
            <a:r>
              <a:rPr lang="en-US" dirty="0" smtClean="0"/>
              <a:t>take longer to metabolize.</a:t>
            </a:r>
          </a:p>
          <a:p>
            <a:endParaRPr lang="en-US" dirty="0" smtClean="0"/>
          </a:p>
          <a:p>
            <a:r>
              <a:rPr lang="en-US" dirty="0" smtClean="0"/>
              <a:t>Balance</a:t>
            </a:r>
            <a:r>
              <a:rPr lang="en-US" baseline="0" dirty="0" smtClean="0"/>
              <a:t> your meals by trying to include fruits, vegetables, low fat dairy and whole grains </a:t>
            </a:r>
            <a:r>
              <a:rPr lang="en-US" b="0" baseline="0" dirty="0" smtClean="0"/>
              <a:t>with </a:t>
            </a:r>
            <a:r>
              <a:rPr lang="en-US" baseline="0" dirty="0" smtClean="0"/>
              <a:t>every meal.</a:t>
            </a:r>
            <a:endParaRPr lang="en-US" dirty="0" smtClean="0"/>
          </a:p>
          <a:p>
            <a:pPr marL="171450" indent="-171450">
              <a:buFont typeface="Arial" panose="020B0604020202020204" pitchFamily="34" charset="0"/>
              <a:buChar char="•"/>
            </a:pP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E045B26-67B6-4499-BF15-FFD38D5FC904}" type="slidenum">
              <a:rPr lang="en-US" smtClean="0"/>
              <a:pPr/>
              <a:t>14</a:t>
            </a:fld>
            <a:endParaRPr lang="en-US" dirty="0"/>
          </a:p>
        </p:txBody>
      </p:sp>
    </p:spTree>
    <p:extLst>
      <p:ext uri="{BB962C8B-B14F-4D97-AF65-F5344CB8AC3E}">
        <p14:creationId xmlns:p14="http://schemas.microsoft.com/office/powerpoint/2010/main" val="1915528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human body needs food as a source of energy for survival. Eating actually</a:t>
            </a:r>
            <a:r>
              <a:rPr lang="en-US" baseline="0" dirty="0" smtClean="0"/>
              <a:t> increases me</a:t>
            </a:r>
            <a:r>
              <a:rPr lang="en-US" dirty="0" smtClean="0"/>
              <a:t>tabolism</a:t>
            </a:r>
            <a:r>
              <a:rPr lang="en-US" baseline="0" dirty="0" smtClean="0"/>
              <a:t> due to the energy required for digestion and absorption of food. </a:t>
            </a:r>
            <a:r>
              <a:rPr lang="en-US" dirty="0" smtClean="0"/>
              <a:t>Those </a:t>
            </a:r>
            <a:r>
              <a:rPr lang="en-US" dirty="0"/>
              <a:t>who eat more often prevent a shift into starvation mode, as well as a decrease in their metabolism — a natural reaction and internal process that protects energy and prevents starvation</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addition, people eating several smaller meals are </a:t>
            </a:r>
            <a:r>
              <a:rPr lang="en-US" b="1" u="sng" dirty="0" smtClean="0"/>
              <a:t>less</a:t>
            </a:r>
            <a:r>
              <a:rPr lang="en-US" dirty="0" smtClean="0"/>
              <a:t> likely to overeat</a:t>
            </a:r>
            <a:r>
              <a:rPr lang="en-US" baseline="0" dirty="0" smtClean="0"/>
              <a:t> or binge at a later meal </a:t>
            </a:r>
            <a:r>
              <a:rPr lang="en-US" strike="sngStrike" baseline="0" dirty="0" smtClean="0"/>
              <a:t>in the day like nighttime. </a:t>
            </a:r>
            <a:endParaRPr lang="en-US" strike="sngStrike" dirty="0" smtClean="0"/>
          </a:p>
          <a:p>
            <a:endParaRPr lang="en-US" dirty="0" smtClean="0"/>
          </a:p>
          <a:p>
            <a:r>
              <a:rPr lang="en-US" sz="1200" kern="1200" dirty="0" smtClean="0">
                <a:solidFill>
                  <a:schemeClr val="tx1"/>
                </a:solidFill>
                <a:effectLst/>
                <a:latin typeface="+mn-lt"/>
                <a:ea typeface="+mn-ea"/>
                <a:cs typeface="+mn-cs"/>
              </a:rPr>
              <a:t>Eating more often can help you boost your metabolism and lose weight.  When you eat large meals with many hours in between, your metabolism slows down between the meals.  Having a small meal or healthy snack every 3-4 hours keeps your metabolism humming so you burn more calories throughout the day.</a:t>
            </a:r>
            <a:endParaRPr lang="en-US" dirty="0"/>
          </a:p>
        </p:txBody>
      </p:sp>
      <p:sp>
        <p:nvSpPr>
          <p:cNvPr id="4" name="Slide Number Placeholder 3"/>
          <p:cNvSpPr>
            <a:spLocks noGrp="1"/>
          </p:cNvSpPr>
          <p:nvPr>
            <p:ph type="sldNum" sz="quarter" idx="10"/>
          </p:nvPr>
        </p:nvSpPr>
        <p:spPr/>
        <p:txBody>
          <a:bodyPr/>
          <a:lstStyle/>
          <a:p>
            <a:fld id="{6E045B26-67B6-4499-BF15-FFD38D5FC904}" type="slidenum">
              <a:rPr lang="en-US" smtClean="0"/>
              <a:pPr/>
              <a:t>15</a:t>
            </a:fld>
            <a:endParaRPr lang="en-US" dirty="0"/>
          </a:p>
        </p:txBody>
      </p:sp>
    </p:spTree>
    <p:extLst>
      <p:ext uri="{BB962C8B-B14F-4D97-AF65-F5344CB8AC3E}">
        <p14:creationId xmlns:p14="http://schemas.microsoft.com/office/powerpoint/2010/main" val="3719684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33FF0-FC9F-480D-9864-F982A774AB1D}" type="slidenum">
              <a:rPr lang="en-US"/>
              <a:pPr/>
              <a:t>16</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smtClean="0"/>
              <a:t>Eating increases metabolism</a:t>
            </a:r>
            <a:r>
              <a:rPr lang="en-US" baseline="0" dirty="0" smtClean="0"/>
              <a:t> due to the energy required for digestion and absorption of food. </a:t>
            </a:r>
            <a:endParaRPr lang="en-US" b="1" baseline="0" dirty="0" smtClean="0"/>
          </a:p>
          <a:p>
            <a:pPr marL="457200" indent="-457200">
              <a:buFont typeface="Arial" panose="020B0604020202020204" pitchFamily="34" charset="0"/>
              <a:buChar char="•"/>
            </a:pPr>
            <a:r>
              <a:rPr lang="en-US" sz="1200" dirty="0" smtClean="0"/>
              <a:t>Skipping a meal causes a decrease in metabolism until you eat something.</a:t>
            </a:r>
          </a:p>
          <a:p>
            <a:pPr marL="457200" indent="-457200">
              <a:buFont typeface="Arial" panose="020B0604020202020204" pitchFamily="34" charset="0"/>
              <a:buChar char="•"/>
            </a:pPr>
            <a:r>
              <a:rPr lang="en-US" sz="1200" dirty="0" smtClean="0"/>
              <a:t>Skipping breakfast and/or lunch means you miss two chances to boost metabolism and burn those calories.</a:t>
            </a:r>
          </a:p>
          <a:p>
            <a:pPr marL="457200" indent="-457200">
              <a:buFont typeface="Arial" panose="020B0604020202020204" pitchFamily="34" charset="0"/>
              <a:buChar char="•"/>
            </a:pPr>
            <a:r>
              <a:rPr lang="en-US" sz="1200" dirty="0" smtClean="0"/>
              <a:t>Skipping also </a:t>
            </a:r>
            <a:r>
              <a:rPr lang="en-US" sz="1200" b="1" dirty="0" smtClean="0"/>
              <a:t>can </a:t>
            </a:r>
            <a:r>
              <a:rPr lang="en-US" sz="1200" dirty="0" smtClean="0"/>
              <a:t>lead</a:t>
            </a:r>
            <a:r>
              <a:rPr lang="en-US" sz="1200" baseline="0" dirty="0" smtClean="0"/>
              <a:t> </a:t>
            </a:r>
            <a:r>
              <a:rPr lang="en-US" sz="1200" dirty="0" smtClean="0"/>
              <a:t>to eating bigger meal at dinner and snacking all night-with a sluggish metabolism.</a:t>
            </a:r>
          </a:p>
          <a:p>
            <a:pPr marL="457200" indent="-457200">
              <a:buFont typeface="Arial" panose="020B0604020202020204" pitchFamily="34" charset="0"/>
              <a:buChar char="•"/>
            </a:pPr>
            <a:r>
              <a:rPr lang="en-US" sz="1200" dirty="0" smtClean="0"/>
              <a:t>You must plan ahead for snacks at work and meals – take a few minutes each week to plan </a:t>
            </a:r>
            <a:r>
              <a:rPr lang="en-US" sz="1200" strike="sngStrike" dirty="0" smtClean="0"/>
              <a:t>ahead</a:t>
            </a:r>
            <a:r>
              <a:rPr lang="en-US" sz="1200" dirty="0" smtClean="0"/>
              <a:t>.</a:t>
            </a:r>
          </a:p>
          <a:p>
            <a:pPr marL="457200" indent="-457200">
              <a:buFont typeface="Arial" panose="020B0604020202020204" pitchFamily="34" charset="0"/>
              <a:buChar char="•"/>
            </a:pPr>
            <a:endParaRPr lang="en-US" sz="1200" dirty="0" smtClean="0"/>
          </a:p>
          <a:p>
            <a:pPr marL="457200" indent="-457200">
              <a:buFont typeface="Arial" panose="020B0604020202020204" pitchFamily="34" charset="0"/>
              <a:buChar char="•"/>
            </a:pPr>
            <a:r>
              <a:rPr lang="en-US" sz="1200" dirty="0" smtClean="0"/>
              <a:t>For inspiration,</a:t>
            </a:r>
            <a:r>
              <a:rPr lang="en-US" sz="1200" baseline="0" dirty="0" smtClean="0"/>
              <a:t> try… (meal planning websites or myplate suggestions here)</a:t>
            </a:r>
            <a:endParaRPr lang="en-US" sz="1200" dirty="0" smtClean="0"/>
          </a:p>
          <a:p>
            <a:pPr marL="171450" indent="-171450">
              <a:buFont typeface="Arial" panose="020B0604020202020204" pitchFamily="34" charset="0"/>
              <a:buChar cha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Our bodies</a:t>
            </a:r>
            <a:r>
              <a:rPr lang="en-US" baseline="0" dirty="0" smtClean="0"/>
              <a:t> need water to remove impurities, stay hydrated and assist organ functions.</a:t>
            </a:r>
          </a:p>
          <a:p>
            <a:pPr marL="171450" indent="-171450">
              <a:buFont typeface="Arial" panose="020B0604020202020204" pitchFamily="34" charset="0"/>
              <a:buChar char="•"/>
            </a:pPr>
            <a:r>
              <a:rPr lang="en-US" baseline="0" dirty="0" smtClean="0"/>
              <a:t>If we allow ourselves to become dehydrated, we may be more likely to reach for a snack thinking it’s hunger.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 </a:t>
            </a:r>
            <a:r>
              <a:rPr lang="en-US" dirty="0" smtClean="0"/>
              <a:t>Some studies, including</a:t>
            </a:r>
            <a:r>
              <a:rPr lang="en-US" baseline="0" dirty="0" smtClean="0"/>
              <a:t> one done by </a:t>
            </a:r>
            <a:r>
              <a:rPr lang="en-US" i="1" dirty="0" smtClean="0">
                <a:effectLst/>
              </a:rPr>
              <a:t>The Journal of Clinical Endocrinology &amp; Metabolism</a:t>
            </a:r>
            <a:r>
              <a:rPr lang="en-US" i="0" baseline="0" dirty="0" smtClean="0">
                <a:effectLst/>
              </a:rPr>
              <a:t> , </a:t>
            </a:r>
            <a:r>
              <a:rPr lang="en-US" dirty="0" smtClean="0"/>
              <a:t>have </a:t>
            </a:r>
            <a:r>
              <a:rPr lang="en-US" dirty="0"/>
              <a:t>shown that increasing your water intake leads to a </a:t>
            </a:r>
            <a:r>
              <a:rPr lang="en-US" dirty="0" smtClean="0"/>
              <a:t>slight boost in metabolism. Your </a:t>
            </a:r>
            <a:r>
              <a:rPr lang="en-US" dirty="0"/>
              <a:t>body may burn a few calories heating the cold water to your core temperature. Though the extra calories you burn drinking a single glass doesn't amount to much, making it a habit can add up to pounds lost with essentially zero additional effort.  </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So </a:t>
            </a:r>
            <a:r>
              <a:rPr lang="en-US" dirty="0"/>
              <a:t>skip the sugary, </a:t>
            </a:r>
            <a:r>
              <a:rPr lang="en-US" dirty="0" smtClean="0"/>
              <a:t>carbonated beverages </a:t>
            </a:r>
            <a:r>
              <a:rPr lang="en-US" b="1" strike="noStrike" dirty="0" smtClean="0"/>
              <a:t>to</a:t>
            </a:r>
            <a:r>
              <a:rPr lang="en-US" b="1" strike="noStrike" baseline="0" dirty="0" smtClean="0"/>
              <a:t> avoid empty calories.</a:t>
            </a:r>
            <a:endParaRPr lang="en-US" b="1" strike="sngStrike" dirty="0"/>
          </a:p>
        </p:txBody>
      </p:sp>
      <p:sp>
        <p:nvSpPr>
          <p:cNvPr id="4" name="Slide Number Placeholder 3"/>
          <p:cNvSpPr>
            <a:spLocks noGrp="1"/>
          </p:cNvSpPr>
          <p:nvPr>
            <p:ph type="sldNum" sz="quarter" idx="10"/>
          </p:nvPr>
        </p:nvSpPr>
        <p:spPr/>
        <p:txBody>
          <a:bodyPr/>
          <a:lstStyle/>
          <a:p>
            <a:fld id="{6E045B26-67B6-4499-BF15-FFD38D5FC904}" type="slidenum">
              <a:rPr lang="en-US" smtClean="0"/>
              <a:pPr/>
              <a:t>17</a:t>
            </a:fld>
            <a:endParaRPr lang="en-US" dirty="0"/>
          </a:p>
        </p:txBody>
      </p:sp>
    </p:spTree>
    <p:extLst>
      <p:ext uri="{BB962C8B-B14F-4D97-AF65-F5344CB8AC3E}">
        <p14:creationId xmlns:p14="http://schemas.microsoft.com/office/powerpoint/2010/main" val="653781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 has</a:t>
            </a:r>
            <a:r>
              <a:rPr lang="en-US" baseline="0" dirty="0" smtClean="0"/>
              <a:t> shown that the benefits of eating breakfast each day can help you:</a:t>
            </a:r>
          </a:p>
          <a:p>
            <a:pPr marL="342900" marR="0" lvl="0" indent="-342900">
              <a:lnSpc>
                <a:spcPct val="115000"/>
              </a:lnSpc>
              <a:spcBef>
                <a:spcPts val="0"/>
              </a:spcBef>
              <a:spcAft>
                <a:spcPts val="0"/>
              </a:spcAft>
              <a:buFont typeface="Symbol"/>
              <a:buChar char=""/>
            </a:pPr>
            <a:r>
              <a:rPr lang="en-US" sz="1200" dirty="0" smtClean="0">
                <a:effectLst/>
                <a:latin typeface="Arial"/>
                <a:ea typeface="Calibri"/>
                <a:cs typeface="Times New Roman"/>
              </a:rPr>
              <a:t>Fuel up</a:t>
            </a:r>
            <a:r>
              <a:rPr lang="en-US" sz="1200" baseline="0" dirty="0" smtClean="0">
                <a:effectLst/>
                <a:latin typeface="Arial"/>
                <a:ea typeface="Calibri"/>
                <a:cs typeface="Times New Roman"/>
              </a:rPr>
              <a:t> for the day and </a:t>
            </a:r>
            <a:r>
              <a:rPr lang="en-US" sz="1200" b="0" baseline="0" dirty="0" smtClean="0">
                <a:effectLst/>
                <a:latin typeface="Arial"/>
                <a:ea typeface="Calibri"/>
                <a:cs typeface="Times New Roman"/>
              </a:rPr>
              <a:t>have the </a:t>
            </a:r>
            <a:r>
              <a:rPr lang="en-US" sz="1200" baseline="0" dirty="0" smtClean="0">
                <a:effectLst/>
                <a:latin typeface="Arial"/>
                <a:ea typeface="Calibri"/>
                <a:cs typeface="Times New Roman"/>
              </a:rPr>
              <a:t>energy to get going</a:t>
            </a:r>
          </a:p>
          <a:p>
            <a:pPr marL="342900" marR="0" lvl="0" indent="-342900">
              <a:lnSpc>
                <a:spcPct val="115000"/>
              </a:lnSpc>
              <a:spcBef>
                <a:spcPts val="0"/>
              </a:spcBef>
              <a:spcAft>
                <a:spcPts val="0"/>
              </a:spcAft>
              <a:buFont typeface="Symbol"/>
              <a:buChar char=""/>
            </a:pPr>
            <a:r>
              <a:rPr lang="en-US" sz="1200" dirty="0" smtClean="0">
                <a:effectLst/>
                <a:latin typeface="Arial"/>
                <a:ea typeface="Calibri"/>
                <a:cs typeface="Times New Roman"/>
              </a:rPr>
              <a:t>Burn calories more efficiently (as there</a:t>
            </a:r>
            <a:r>
              <a:rPr lang="en-US" sz="1200" baseline="0" dirty="0" smtClean="0">
                <a:effectLst/>
                <a:latin typeface="Arial"/>
                <a:ea typeface="Calibri"/>
                <a:cs typeface="Times New Roman"/>
              </a:rPr>
              <a:t> is a slight increase in metabolism)</a:t>
            </a:r>
            <a:r>
              <a:rPr lang="en-US" sz="1200" dirty="0" smtClean="0">
                <a:effectLst/>
                <a:latin typeface="Arial"/>
                <a:ea typeface="Calibri"/>
                <a:cs typeface="Times New Roman"/>
              </a:rPr>
              <a:t> instead of storing them as fat</a:t>
            </a:r>
          </a:p>
          <a:p>
            <a:pPr marL="342900" marR="0" lvl="0" indent="-342900">
              <a:lnSpc>
                <a:spcPct val="115000"/>
              </a:lnSpc>
              <a:spcBef>
                <a:spcPts val="0"/>
              </a:spcBef>
              <a:spcAft>
                <a:spcPts val="0"/>
              </a:spcAft>
              <a:buFont typeface="Symbol"/>
              <a:buChar char=""/>
            </a:pPr>
            <a:r>
              <a:rPr lang="en-US" sz="1200" dirty="0" smtClean="0">
                <a:effectLst/>
                <a:latin typeface="Arial"/>
                <a:ea typeface="Calibri"/>
                <a:cs typeface="Times New Roman"/>
              </a:rPr>
              <a:t>Curbs hunger so you won’t</a:t>
            </a:r>
            <a:r>
              <a:rPr lang="en-US" sz="1200" baseline="0" dirty="0" smtClean="0">
                <a:effectLst/>
                <a:latin typeface="Arial"/>
                <a:ea typeface="Calibri"/>
                <a:cs typeface="Times New Roman"/>
              </a:rPr>
              <a:t> binge at lunch or snack time</a:t>
            </a:r>
          </a:p>
          <a:p>
            <a:pPr marL="342900" marR="0" lvl="0" indent="-342900">
              <a:lnSpc>
                <a:spcPct val="115000"/>
              </a:lnSpc>
              <a:spcBef>
                <a:spcPts val="0"/>
              </a:spcBef>
              <a:spcAft>
                <a:spcPts val="0"/>
              </a:spcAft>
              <a:buFont typeface="Symbol"/>
              <a:buChar char=""/>
            </a:pPr>
            <a:r>
              <a:rPr lang="en-US" sz="1200" baseline="0" dirty="0" smtClean="0">
                <a:effectLst/>
                <a:latin typeface="Arial"/>
                <a:ea typeface="Calibri"/>
                <a:cs typeface="Times New Roman"/>
              </a:rPr>
              <a:t>Stabilizes blood sugar levels and prevent the lows </a:t>
            </a:r>
          </a:p>
          <a:p>
            <a:pPr marL="342900" marR="0" lvl="0" indent="-342900">
              <a:lnSpc>
                <a:spcPct val="115000"/>
              </a:lnSpc>
              <a:spcBef>
                <a:spcPts val="0"/>
              </a:spcBef>
              <a:spcAft>
                <a:spcPts val="0"/>
              </a:spcAft>
              <a:buFont typeface="Symbol"/>
              <a:buChar char=""/>
            </a:pPr>
            <a:r>
              <a:rPr lang="en-US" sz="1200" baseline="0" dirty="0" smtClean="0">
                <a:effectLst/>
                <a:latin typeface="Arial"/>
                <a:ea typeface="Calibri"/>
                <a:cs typeface="Times New Roman"/>
              </a:rPr>
              <a:t>Helps with thinking clearly </a:t>
            </a:r>
            <a:r>
              <a:rPr lang="en-US" sz="1200" b="1" strike="noStrike" baseline="0" dirty="0" smtClean="0">
                <a:effectLst/>
                <a:latin typeface="Arial"/>
                <a:ea typeface="Calibri"/>
                <a:cs typeface="Times New Roman"/>
              </a:rPr>
              <a:t>since the brain needs glucose to function.</a:t>
            </a:r>
            <a:endParaRPr lang="en-US" sz="1200" b="1" strike="sngStrike" dirty="0" smtClean="0">
              <a:effectLst/>
              <a:latin typeface="+mn-lt"/>
              <a:ea typeface="Calibri"/>
              <a:cs typeface="Times New Roman"/>
            </a:endParaRPr>
          </a:p>
          <a:p>
            <a:endParaRPr lang="en-US" dirty="0" smtClean="0"/>
          </a:p>
        </p:txBody>
      </p:sp>
      <p:sp>
        <p:nvSpPr>
          <p:cNvPr id="4" name="Slide Number Placeholder 3"/>
          <p:cNvSpPr>
            <a:spLocks noGrp="1"/>
          </p:cNvSpPr>
          <p:nvPr>
            <p:ph type="sldNum" sz="quarter" idx="10"/>
          </p:nvPr>
        </p:nvSpPr>
        <p:spPr/>
        <p:txBody>
          <a:bodyPr/>
          <a:lstStyle/>
          <a:p>
            <a:fld id="{6E045B26-67B6-4499-BF15-FFD38D5FC90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33FF0-FC9F-480D-9864-F982A774AB1D}" type="slidenum">
              <a:rPr lang="en-US"/>
              <a:pPr/>
              <a:t>19</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smtClean="0"/>
              <a:t>Refer</a:t>
            </a:r>
            <a:r>
              <a:rPr lang="en-US" baseline="0" dirty="0" smtClean="0"/>
              <a:t> participants to challenge – provide handout if needed.</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00">
              <a:defRPr/>
            </a:pPr>
            <a:r>
              <a:rPr lang="en-US" dirty="0" smtClean="0"/>
              <a:t>So, what </a:t>
            </a:r>
            <a:r>
              <a:rPr lang="en-US" dirty="0"/>
              <a:t>is </a:t>
            </a:r>
            <a:r>
              <a:rPr lang="en-US" dirty="0" smtClean="0"/>
              <a:t>metabolism again? Metabolism </a:t>
            </a:r>
            <a:r>
              <a:rPr lang="en-US" dirty="0"/>
              <a:t>is the body’s process of converting food into </a:t>
            </a:r>
            <a:r>
              <a:rPr lang="en-US" dirty="0" smtClean="0"/>
              <a:t>energy that we need to survive</a:t>
            </a:r>
            <a:r>
              <a:rPr lang="en-US" baseline="0" dirty="0" smtClean="0"/>
              <a:t> and function on a day to day basis</a:t>
            </a:r>
            <a:r>
              <a:rPr lang="en-US" dirty="0" smtClean="0"/>
              <a:t>. </a:t>
            </a:r>
            <a:r>
              <a:rPr lang="en-US" dirty="0"/>
              <a:t>This energy is used to stay warm, move around and keep vital organs functioning.</a:t>
            </a:r>
          </a:p>
          <a:p>
            <a:pPr defTabSz="941100">
              <a:defRPr/>
            </a:pPr>
            <a:endParaRPr lang="en-US" dirty="0"/>
          </a:p>
          <a:p>
            <a:pPr defTabSz="941100">
              <a:defRPr/>
            </a:pPr>
            <a:r>
              <a:rPr lang="en-US" dirty="0"/>
              <a:t>For people who are trying to lose weight, increasing your </a:t>
            </a:r>
            <a:r>
              <a:rPr lang="en-US" b="1" baseline="0" dirty="0" smtClean="0">
                <a:solidFill>
                  <a:srgbClr val="FF0000"/>
                </a:solidFill>
              </a:rPr>
              <a:t>metabolic rate</a:t>
            </a:r>
            <a:r>
              <a:rPr lang="en-US" dirty="0" smtClean="0"/>
              <a:t> leads </a:t>
            </a:r>
            <a:r>
              <a:rPr lang="en-US" dirty="0"/>
              <a:t>you to losing more weight without cutting more calories out of your diet. CommonHealth will provide you with some tips that you can follow to help with boosting your metabolic </a:t>
            </a:r>
            <a:r>
              <a:rPr lang="en-US" dirty="0" smtClean="0"/>
              <a:t>rate,</a:t>
            </a:r>
            <a:r>
              <a:rPr lang="en-US" baseline="0" dirty="0" smtClean="0"/>
              <a:t> but first let’s look at what factors influence the process.</a:t>
            </a:r>
            <a:endParaRPr lang="en-US" dirty="0" smtClean="0"/>
          </a:p>
          <a:p>
            <a:pPr defTabSz="941100">
              <a:defRPr/>
            </a:pPr>
            <a:endParaRPr lang="en-US" dirty="0" smtClean="0"/>
          </a:p>
        </p:txBody>
      </p:sp>
      <p:sp>
        <p:nvSpPr>
          <p:cNvPr id="4" name="Slide Number Placeholder 3"/>
          <p:cNvSpPr>
            <a:spLocks noGrp="1"/>
          </p:cNvSpPr>
          <p:nvPr>
            <p:ph type="sldNum" sz="quarter" idx="10"/>
          </p:nvPr>
        </p:nvSpPr>
        <p:spPr/>
        <p:txBody>
          <a:bodyPr/>
          <a:lstStyle/>
          <a:p>
            <a:fld id="{6E045B26-67B6-4499-BF15-FFD38D5FC904}" type="slidenum">
              <a:rPr lang="en-US" smtClean="0"/>
              <a:pPr/>
              <a:t>2</a:t>
            </a:fld>
            <a:endParaRPr lang="en-US" dirty="0"/>
          </a:p>
        </p:txBody>
      </p:sp>
    </p:spTree>
    <p:extLst>
      <p:ext uri="{BB962C8B-B14F-4D97-AF65-F5344CB8AC3E}">
        <p14:creationId xmlns:p14="http://schemas.microsoft.com/office/powerpoint/2010/main" val="2941431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Studies have shown that when people don't get enough sleep they:</a:t>
            </a:r>
          </a:p>
          <a:p>
            <a:r>
              <a:rPr lang="en-US" dirty="0" smtClean="0">
                <a:effectLst/>
              </a:rPr>
              <a:t>• Have increased levels of a hunger hormone called ghrelin and decreased levels of the satiety/fullness hormone called leptin, which could lead to overeating and weight gain.</a:t>
            </a:r>
          </a:p>
          <a:p>
            <a:r>
              <a:rPr lang="en-US" dirty="0" smtClean="0">
                <a:effectLst/>
              </a:rPr>
              <a:t>• Consume about 300 calories a day more than when they are well-rested. Overall, most of the extra calories came from high-fat foods.</a:t>
            </a:r>
          </a:p>
          <a:p>
            <a:r>
              <a:rPr lang="en-US" dirty="0" smtClean="0">
                <a:effectLst/>
              </a:rPr>
              <a:t>• Snack more and do less physical activity.</a:t>
            </a:r>
          </a:p>
          <a:p>
            <a:r>
              <a:rPr lang="en-US" dirty="0" smtClean="0">
                <a:effectLst/>
              </a:rPr>
              <a:t>• Eat more than what is needed to cover the energy cost of staying awake longer, especially at night, which can lead to significant weight gain.</a:t>
            </a:r>
          </a:p>
          <a:p>
            <a:r>
              <a:rPr lang="en-US" dirty="0" smtClean="0">
                <a:effectLst/>
              </a:rPr>
              <a:t>https://www.usatoday.com/story/news/nation/2014/07/20/sleep-loss-weight-gain/7507503/</a:t>
            </a:r>
          </a:p>
          <a:p>
            <a:endParaRPr lang="en-US" dirty="0" smtClean="0">
              <a:effectLst/>
            </a:endParaRPr>
          </a:p>
        </p:txBody>
      </p:sp>
      <p:sp>
        <p:nvSpPr>
          <p:cNvPr id="4" name="Slide Number Placeholder 3"/>
          <p:cNvSpPr>
            <a:spLocks noGrp="1"/>
          </p:cNvSpPr>
          <p:nvPr>
            <p:ph type="sldNum" sz="quarter" idx="10"/>
          </p:nvPr>
        </p:nvSpPr>
        <p:spPr/>
        <p:txBody>
          <a:bodyPr/>
          <a:lstStyle/>
          <a:p>
            <a:fld id="{6E045B26-67B6-4499-BF15-FFD38D5FC904}" type="slidenum">
              <a:rPr lang="en-US" smtClean="0"/>
              <a:pPr/>
              <a:t>20</a:t>
            </a:fld>
            <a:endParaRPr lang="en-US" dirty="0"/>
          </a:p>
        </p:txBody>
      </p:sp>
    </p:spTree>
    <p:extLst>
      <p:ext uri="{BB962C8B-B14F-4D97-AF65-F5344CB8AC3E}">
        <p14:creationId xmlns:p14="http://schemas.microsoft.com/office/powerpoint/2010/main" val="2794127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is growing interest and evidence that sleep loss and sleep disorders have a significant impact on metabolism. Laboratory studies have clearly shown that sleep deprivation can alter the glucose metabolism and hormones involved in regulating metabolism, that is, decreased leptin levels and increased ghrelin levels.</a:t>
            </a:r>
          </a:p>
          <a:p>
            <a:endParaRPr lang="en-US" sz="1200" b="0" kern="1200" dirty="0" smtClean="0">
              <a:solidFill>
                <a:schemeClr val="tx1"/>
              </a:solidFill>
              <a:effectLst/>
              <a:latin typeface="+mn-lt"/>
              <a:ea typeface="+mn-ea"/>
              <a:cs typeface="+mn-cs"/>
            </a:endParaRPr>
          </a:p>
          <a:p>
            <a:r>
              <a:rPr lang="en-US" dirty="0" smtClean="0"/>
              <a:t>https://www.ncbi.nlm.nih.gov/pmc/articles/PMC2929498/</a:t>
            </a:r>
          </a:p>
          <a:p>
            <a:r>
              <a:rPr lang="en-US" dirty="0" smtClean="0"/>
              <a:t>Also discusses diabetes connection</a:t>
            </a:r>
            <a:endParaRPr lang="en-US" dirty="0"/>
          </a:p>
        </p:txBody>
      </p:sp>
      <p:sp>
        <p:nvSpPr>
          <p:cNvPr id="4" name="Slide Number Placeholder 3"/>
          <p:cNvSpPr>
            <a:spLocks noGrp="1"/>
          </p:cNvSpPr>
          <p:nvPr>
            <p:ph type="sldNum" sz="quarter" idx="10"/>
          </p:nvPr>
        </p:nvSpPr>
        <p:spPr/>
        <p:txBody>
          <a:bodyPr/>
          <a:lstStyle/>
          <a:p>
            <a:fld id="{6E045B26-67B6-4499-BF15-FFD38D5FC904}" type="slidenum">
              <a:rPr lang="en-US" smtClean="0"/>
              <a:pPr/>
              <a:t>21</a:t>
            </a:fld>
            <a:endParaRPr lang="en-US" dirty="0"/>
          </a:p>
        </p:txBody>
      </p:sp>
    </p:spTree>
    <p:extLst>
      <p:ext uri="{BB962C8B-B14F-4D97-AF65-F5344CB8AC3E}">
        <p14:creationId xmlns:p14="http://schemas.microsoft.com/office/powerpoint/2010/main" val="1812330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yourself up for the best night sleep!</a:t>
            </a:r>
          </a:p>
          <a:p>
            <a:pPr marL="171450" indent="-171450">
              <a:buFont typeface="Arial" panose="020B0604020202020204" pitchFamily="34" charset="0"/>
              <a:buChar char="•"/>
            </a:pPr>
            <a:r>
              <a:rPr lang="en-US" dirty="0" smtClean="0"/>
              <a:t>Block out noise</a:t>
            </a:r>
          </a:p>
          <a:p>
            <a:pPr marL="171450" indent="-171450">
              <a:buFont typeface="Arial" panose="020B0604020202020204" pitchFamily="34" charset="0"/>
              <a:buChar char="•"/>
            </a:pPr>
            <a:r>
              <a:rPr lang="en-US" dirty="0" smtClean="0"/>
              <a:t>Use darkening shades or curtains </a:t>
            </a:r>
          </a:p>
          <a:p>
            <a:pPr marL="171450" indent="-171450">
              <a:buFont typeface="Arial" panose="020B0604020202020204" pitchFamily="34" charset="0"/>
              <a:buChar char="•"/>
            </a:pPr>
            <a:r>
              <a:rPr lang="en-US" dirty="0" smtClean="0"/>
              <a:t>Keep the temperature slightly cooler in the bedroom</a:t>
            </a:r>
          </a:p>
          <a:p>
            <a:pPr marL="171450" indent="-171450">
              <a:buFont typeface="Arial" panose="020B0604020202020204" pitchFamily="34" charset="0"/>
              <a:buChar char="•"/>
            </a:pPr>
            <a:r>
              <a:rPr lang="en-US" dirty="0" smtClean="0"/>
              <a:t>Wear comfortable sleeping clothes</a:t>
            </a:r>
          </a:p>
        </p:txBody>
      </p:sp>
      <p:sp>
        <p:nvSpPr>
          <p:cNvPr id="4" name="Slide Number Placeholder 3"/>
          <p:cNvSpPr>
            <a:spLocks noGrp="1"/>
          </p:cNvSpPr>
          <p:nvPr>
            <p:ph type="sldNum" sz="quarter" idx="10"/>
          </p:nvPr>
        </p:nvSpPr>
        <p:spPr/>
        <p:txBody>
          <a:bodyPr/>
          <a:lstStyle/>
          <a:p>
            <a:fld id="{6E045B26-67B6-4499-BF15-FFD38D5FC904}" type="slidenum">
              <a:rPr lang="en-US" smtClean="0"/>
              <a:pPr/>
              <a:t>22</a:t>
            </a:fld>
            <a:endParaRPr lang="en-US" dirty="0"/>
          </a:p>
        </p:txBody>
      </p:sp>
    </p:spTree>
    <p:extLst>
      <p:ext uri="{BB962C8B-B14F-4D97-AF65-F5344CB8AC3E}">
        <p14:creationId xmlns:p14="http://schemas.microsoft.com/office/powerpoint/2010/main" val="1587216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let lack of good sleep interrupt</a:t>
            </a:r>
            <a:r>
              <a:rPr lang="en-US" baseline="0" dirty="0" smtClean="0"/>
              <a:t> your attempts at a healthy lifestyle and efficient metabolism. Make plans to f</a:t>
            </a:r>
            <a:r>
              <a:rPr lang="en-US" dirty="0" smtClean="0"/>
              <a:t>ollow up with your doctor.</a:t>
            </a:r>
          </a:p>
          <a:p>
            <a:r>
              <a:rPr lang="en-US" dirty="0" smtClean="0"/>
              <a:t>If</a:t>
            </a:r>
            <a:r>
              <a:rPr lang="en-US" baseline="0" dirty="0" smtClean="0"/>
              <a:t> you think you may have a sleep disorder like sleep apnea, there are steps you can take to improve a restful night sleep. You can start with your own home evaluation and then follow up in a sleep lab if necessary. It could be covered under your health insurance plan. Contact the Office of Health Benefits at </a:t>
            </a:r>
            <a:r>
              <a:rPr lang="en-US" b="1" dirty="0" smtClean="0">
                <a:hlinkClick r:id="rId3"/>
              </a:rPr>
              <a:t>ohb@dhrm.virginia.gov</a:t>
            </a:r>
            <a:r>
              <a:rPr lang="en-US" b="1" dirty="0" smtClean="0"/>
              <a:t> </a:t>
            </a:r>
            <a:r>
              <a:rPr lang="en-US" b="0" dirty="0" smtClean="0"/>
              <a:t>or</a:t>
            </a:r>
            <a:r>
              <a:rPr lang="en-US" b="0" baseline="0" dirty="0" smtClean="0"/>
              <a:t> </a:t>
            </a:r>
            <a:r>
              <a:rPr lang="en-US" dirty="0" smtClean="0"/>
              <a:t>(804) 225-3642 in Richmond or 1-888-OHB-4414 (888-642-4414).</a:t>
            </a:r>
            <a:endParaRPr lang="en-US" dirty="0"/>
          </a:p>
        </p:txBody>
      </p:sp>
      <p:sp>
        <p:nvSpPr>
          <p:cNvPr id="4" name="Slide Number Placeholder 3"/>
          <p:cNvSpPr>
            <a:spLocks noGrp="1"/>
          </p:cNvSpPr>
          <p:nvPr>
            <p:ph type="sldNum" sz="quarter" idx="10"/>
          </p:nvPr>
        </p:nvSpPr>
        <p:spPr/>
        <p:txBody>
          <a:bodyPr/>
          <a:lstStyle/>
          <a:p>
            <a:fld id="{6E045B26-67B6-4499-BF15-FFD38D5FC904}" type="slidenum">
              <a:rPr lang="en-US" smtClean="0"/>
              <a:pPr/>
              <a:t>23</a:t>
            </a:fld>
            <a:endParaRPr lang="en-US" dirty="0"/>
          </a:p>
        </p:txBody>
      </p:sp>
    </p:spTree>
    <p:extLst>
      <p:ext uri="{BB962C8B-B14F-4D97-AF65-F5344CB8AC3E}">
        <p14:creationId xmlns:p14="http://schemas.microsoft.com/office/powerpoint/2010/main" val="2652336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there’s</a:t>
            </a:r>
            <a:r>
              <a:rPr lang="en-US" sz="1200" kern="1200" baseline="0" dirty="0" smtClean="0">
                <a:solidFill>
                  <a:schemeClr val="tx1"/>
                </a:solidFill>
                <a:effectLst/>
                <a:latin typeface="+mn-lt"/>
                <a:ea typeface="+mn-ea"/>
                <a:cs typeface="+mn-cs"/>
              </a:rPr>
              <a:t> n</a:t>
            </a:r>
            <a:r>
              <a:rPr lang="en-US" dirty="0" smtClean="0">
                <a:effectLst/>
              </a:rPr>
              <a:t>o magic food </a:t>
            </a:r>
            <a:r>
              <a:rPr lang="en-US" b="1" dirty="0" smtClean="0">
                <a:effectLst/>
              </a:rPr>
              <a:t>that </a:t>
            </a:r>
            <a:r>
              <a:rPr lang="en-US" dirty="0" smtClean="0">
                <a:effectLst/>
              </a:rPr>
              <a:t>will speed up metabolism,</a:t>
            </a:r>
            <a:r>
              <a:rPr lang="en-US" baseline="0" dirty="0" smtClean="0">
                <a:effectLst/>
              </a:rPr>
              <a:t> s</a:t>
            </a:r>
            <a:r>
              <a:rPr lang="en-US" dirty="0" smtClean="0">
                <a:effectLst/>
              </a:rPr>
              <a:t>ome studies have shown that green tea and hot chilies temporarily boost metabolic rates. It’s important to note that the small increase isn't enough to offset eating too many calories.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combined with a healthy diet and regular exercise, green tea may boost your metabolism slightly. Green tea leaves contain a plant compound called ECGC </a:t>
            </a:r>
            <a:r>
              <a:rPr lang="en-US" sz="1200" b="1" kern="1200" dirty="0" smtClean="0">
                <a:solidFill>
                  <a:schemeClr val="tx1"/>
                </a:solidFill>
                <a:effectLst/>
                <a:latin typeface="+mn-lt"/>
                <a:ea typeface="+mn-ea"/>
                <a:cs typeface="+mn-cs"/>
              </a:rPr>
              <a:t>(spell out acronym here) </a:t>
            </a:r>
            <a:r>
              <a:rPr lang="en-US" sz="1200" kern="1200" dirty="0" smtClean="0">
                <a:solidFill>
                  <a:schemeClr val="tx1"/>
                </a:solidFill>
                <a:effectLst/>
                <a:latin typeface="+mn-lt"/>
                <a:ea typeface="+mn-ea"/>
                <a:cs typeface="+mn-cs"/>
              </a:rPr>
              <a:t>that promotes fat metabolism.  </a:t>
            </a:r>
            <a:r>
              <a:rPr lang="en-US" sz="1200" b="1" kern="1200" baseline="0" dirty="0" smtClean="0">
                <a:solidFill>
                  <a:schemeClr val="tx1"/>
                </a:solidFill>
                <a:effectLst/>
                <a:latin typeface="+mn-lt"/>
                <a:ea typeface="+mn-ea"/>
                <a:cs typeface="+mn-cs"/>
              </a:rPr>
              <a:t>Drinking </a:t>
            </a:r>
            <a:r>
              <a:rPr lang="en-US" sz="1200" kern="1200" baseline="0" dirty="0" smtClean="0">
                <a:solidFill>
                  <a:schemeClr val="tx1"/>
                </a:solidFill>
                <a:effectLst/>
                <a:latin typeface="+mn-lt"/>
                <a:ea typeface="+mn-ea"/>
                <a:cs typeface="+mn-cs"/>
              </a:rPr>
              <a:t>green tea is not a significant way to lose weight or boost metabolism. In addition, hot chilies or spicy food may cause us to eat less because they are hot. </a:t>
            </a:r>
            <a:r>
              <a:rPr lang="en-US" sz="1200" strike="noStrike" kern="1200" baseline="0" dirty="0" smtClean="0">
                <a:solidFill>
                  <a:schemeClr val="tx1"/>
                </a:solidFill>
                <a:effectLst/>
                <a:latin typeface="+mn-lt"/>
                <a:ea typeface="+mn-ea"/>
                <a:cs typeface="+mn-cs"/>
              </a:rPr>
              <a:t>Also not </a:t>
            </a:r>
            <a:r>
              <a:rPr lang="en-US" sz="1200" kern="1200" baseline="0" dirty="0" smtClean="0">
                <a:solidFill>
                  <a:schemeClr val="tx1"/>
                </a:solidFill>
                <a:effectLst/>
                <a:latin typeface="+mn-lt"/>
                <a:ea typeface="+mn-ea"/>
                <a:cs typeface="+mn-cs"/>
              </a:rPr>
              <a:t>significant enough to boost metabolism </a:t>
            </a:r>
            <a:r>
              <a:rPr lang="en-US" sz="1200" b="1" kern="1200" baseline="0" dirty="0" smtClean="0">
                <a:solidFill>
                  <a:schemeClr val="tx1"/>
                </a:solidFill>
                <a:effectLst/>
                <a:latin typeface="+mn-lt"/>
                <a:ea typeface="+mn-ea"/>
                <a:cs typeface="+mn-cs"/>
              </a:rPr>
              <a:t>causing</a:t>
            </a:r>
            <a:r>
              <a:rPr lang="en-US" sz="1200" kern="1200" baseline="0" dirty="0" smtClean="0">
                <a:solidFill>
                  <a:schemeClr val="tx1"/>
                </a:solidFill>
                <a:effectLst/>
                <a:latin typeface="+mn-lt"/>
                <a:ea typeface="+mn-ea"/>
                <a:cs typeface="+mn-cs"/>
              </a:rPr>
              <a:t> weight loss. If you enjoy them, include them; however, there’s no real evidence to consuming them to increase metabolism.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Aging doesn’t have to mean a decrease in metabolism. Maintaining and building lean muscle mass through resistance training and strength provides benefits of an efficient metabolism.</a:t>
            </a:r>
            <a:endParaRPr lang="en-US" dirty="0"/>
          </a:p>
        </p:txBody>
      </p:sp>
      <p:sp>
        <p:nvSpPr>
          <p:cNvPr id="4" name="Slide Number Placeholder 3"/>
          <p:cNvSpPr>
            <a:spLocks noGrp="1"/>
          </p:cNvSpPr>
          <p:nvPr>
            <p:ph type="sldNum" sz="quarter" idx="10"/>
          </p:nvPr>
        </p:nvSpPr>
        <p:spPr/>
        <p:txBody>
          <a:bodyPr/>
          <a:lstStyle/>
          <a:p>
            <a:fld id="{6E045B26-67B6-4499-BF15-FFD38D5FC904}" type="slidenum">
              <a:rPr lang="en-US" smtClean="0"/>
              <a:pPr/>
              <a:t>24</a:t>
            </a:fld>
            <a:endParaRPr lang="en-US" dirty="0"/>
          </a:p>
        </p:txBody>
      </p:sp>
    </p:spTree>
    <p:extLst>
      <p:ext uri="{BB962C8B-B14F-4D97-AF65-F5344CB8AC3E}">
        <p14:creationId xmlns:p14="http://schemas.microsoft.com/office/powerpoint/2010/main" val="4195669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00">
              <a:defRPr/>
            </a:pPr>
            <a:r>
              <a:rPr lang="en-US" dirty="0" smtClean="0"/>
              <a:t>Let’s review quickly what we covered so you can use these</a:t>
            </a:r>
            <a:r>
              <a:rPr lang="en-US" baseline="0" dirty="0" smtClean="0"/>
              <a:t> useful tools and get started! </a:t>
            </a:r>
          </a:p>
          <a:p>
            <a:pPr defTabSz="941100">
              <a:defRPr/>
            </a:pPr>
            <a:endParaRPr lang="en-US" baseline="0" dirty="0" smtClean="0"/>
          </a:p>
          <a:p>
            <a:pPr defTabSz="941100">
              <a:defRPr/>
            </a:pPr>
            <a:r>
              <a:rPr lang="en-US" dirty="0" smtClean="0"/>
              <a:t>Metabolism </a:t>
            </a:r>
            <a:r>
              <a:rPr lang="en-US" dirty="0"/>
              <a:t>is the body’s process of converting food into </a:t>
            </a:r>
            <a:r>
              <a:rPr lang="en-US" dirty="0" smtClean="0"/>
              <a:t>energy that we need to survive</a:t>
            </a:r>
            <a:r>
              <a:rPr lang="en-US" baseline="0" dirty="0" smtClean="0"/>
              <a:t> and function on a day to day basis</a:t>
            </a:r>
            <a:r>
              <a:rPr lang="en-US" dirty="0" smtClean="0"/>
              <a:t>. We can get</a:t>
            </a:r>
            <a:r>
              <a:rPr lang="en-US" baseline="0" dirty="0" smtClean="0"/>
              <a:t> the most out of our metabolism by:</a:t>
            </a:r>
            <a:r>
              <a:rPr lang="en-US" dirty="0" smtClean="0"/>
              <a:t> </a:t>
            </a:r>
          </a:p>
          <a:p>
            <a:pPr marL="228600" indent="-228600" defTabSz="941100">
              <a:buFont typeface="+mj-lt"/>
              <a:buAutoNum type="arabicPeriod"/>
              <a:defRPr/>
            </a:pPr>
            <a:r>
              <a:rPr lang="en-US" dirty="0" smtClean="0"/>
              <a:t>Getting regular physical activity</a:t>
            </a:r>
          </a:p>
          <a:p>
            <a:pPr marL="228600" indent="-228600" defTabSz="941100">
              <a:buFont typeface="+mj-lt"/>
              <a:buAutoNum type="arabicPeriod"/>
              <a:defRPr/>
            </a:pPr>
            <a:r>
              <a:rPr lang="en-US" dirty="0" smtClean="0"/>
              <a:t>Including</a:t>
            </a:r>
            <a:r>
              <a:rPr lang="en-US" baseline="0" dirty="0" smtClean="0"/>
              <a:t> strength training a couple times a week to build lean muscle tissue</a:t>
            </a:r>
          </a:p>
          <a:p>
            <a:pPr marL="228600" indent="-228600" defTabSz="941100">
              <a:buFont typeface="+mj-lt"/>
              <a:buAutoNum type="arabicPeriod"/>
              <a:defRPr/>
            </a:pPr>
            <a:r>
              <a:rPr lang="en-US" dirty="0" smtClean="0"/>
              <a:t>Following a healthy eating plan – not skipping meals and eating smaller, frequent meals</a:t>
            </a:r>
            <a:endParaRPr lang="en-US" baseline="0" dirty="0" smtClean="0"/>
          </a:p>
          <a:p>
            <a:pPr marL="228600" indent="-228600" defTabSz="941100">
              <a:buFont typeface="+mj-lt"/>
              <a:buAutoNum type="arabicPeriod"/>
              <a:defRPr/>
            </a:pPr>
            <a:r>
              <a:rPr lang="en-US" baseline="0" dirty="0" smtClean="0"/>
              <a:t>Eating Breakfast Staying hydrated with water</a:t>
            </a:r>
          </a:p>
          <a:p>
            <a:pPr marL="228600" indent="-228600" defTabSz="941100">
              <a:buFont typeface="+mj-lt"/>
              <a:buAutoNum type="arabicPeriod"/>
              <a:defRPr/>
            </a:pPr>
            <a:r>
              <a:rPr lang="en-US" baseline="0" dirty="0" smtClean="0"/>
              <a:t>Sleeping better by practicing sleep hygiene </a:t>
            </a:r>
          </a:p>
        </p:txBody>
      </p:sp>
      <p:sp>
        <p:nvSpPr>
          <p:cNvPr id="4" name="Slide Number Placeholder 3"/>
          <p:cNvSpPr>
            <a:spLocks noGrp="1"/>
          </p:cNvSpPr>
          <p:nvPr>
            <p:ph type="sldNum" sz="quarter" idx="10"/>
          </p:nvPr>
        </p:nvSpPr>
        <p:spPr/>
        <p:txBody>
          <a:bodyPr/>
          <a:lstStyle/>
          <a:p>
            <a:fld id="{6E045B26-67B6-4499-BF15-FFD38D5FC904}" type="slidenum">
              <a:rPr lang="en-US" smtClean="0"/>
              <a:pPr/>
              <a:t>25</a:t>
            </a:fld>
            <a:endParaRPr lang="en-US" dirty="0"/>
          </a:p>
        </p:txBody>
      </p:sp>
    </p:spTree>
    <p:extLst>
      <p:ext uri="{BB962C8B-B14F-4D97-AF65-F5344CB8AC3E}">
        <p14:creationId xmlns:p14="http://schemas.microsoft.com/office/powerpoint/2010/main" val="2941431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participating!!!</a:t>
            </a:r>
          </a:p>
          <a:p>
            <a:endParaRPr lang="en-US" dirty="0" smtClean="0"/>
          </a:p>
          <a:p>
            <a:r>
              <a:rPr lang="en-US" dirty="0" smtClean="0"/>
              <a:t>Sources (not</a:t>
            </a:r>
            <a:r>
              <a:rPr lang="en-US" baseline="0" dirty="0" smtClean="0"/>
              <a:t> all inclusive, just a few here)</a:t>
            </a:r>
            <a:r>
              <a:rPr lang="en-US" dirty="0" smtClean="0"/>
              <a:t>:</a:t>
            </a:r>
            <a:r>
              <a:rPr lang="en-US" baseline="0" dirty="0" smtClean="0"/>
              <a:t> </a:t>
            </a:r>
          </a:p>
          <a:p>
            <a:r>
              <a:rPr lang="en-US" baseline="0" dirty="0" smtClean="0"/>
              <a:t>https://www.ncbi.nlm.nih.gov/pmc/articles/PMC425077/ </a:t>
            </a:r>
          </a:p>
          <a:p>
            <a:r>
              <a:rPr lang="en-US" baseline="0" dirty="0" smtClean="0"/>
              <a:t>https://academic.oup.com/jcem/article/88/12/6015/2661518/Water-Induced-Thermogenesis</a:t>
            </a:r>
          </a:p>
          <a:p>
            <a:r>
              <a:rPr lang="en-US" baseline="0" dirty="0" smtClean="0"/>
              <a:t>http://www.eatright.org/resource/health/weight-loss/tips-for-weight-loss/metabolism-myths-and-facts </a:t>
            </a:r>
          </a:p>
          <a:p>
            <a:r>
              <a:rPr lang="en-US" baseline="0" dirty="0" smtClean="0"/>
              <a:t>http://www.eatright.org/resource/health/weight-loss/fad-diets/staying-away-from-fad-diets</a:t>
            </a:r>
          </a:p>
          <a:p>
            <a:r>
              <a:rPr lang="en-US" baseline="0" dirty="0" smtClean="0"/>
              <a:t>https://www.mayoclinic.org/healthy-lifestyle/weight-loss/in-depth/metabolism/art-20046508</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E045B26-67B6-4499-BF15-FFD38D5FC904}" type="slidenum">
              <a:rPr lang="en-US" smtClean="0"/>
              <a:pPr/>
              <a:t>26</a:t>
            </a:fld>
            <a:endParaRPr lang="en-US" dirty="0"/>
          </a:p>
        </p:txBody>
      </p:sp>
    </p:spTree>
    <p:extLst>
      <p:ext uri="{BB962C8B-B14F-4D97-AF65-F5344CB8AC3E}">
        <p14:creationId xmlns:p14="http://schemas.microsoft.com/office/powerpoint/2010/main" val="3791294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https://www.youtube.com/watch?v=iNrUpBwU3q0</a:t>
            </a:r>
          </a:p>
          <a:p>
            <a:endParaRPr lang="en-US" dirty="0" smtClean="0"/>
          </a:p>
          <a:p>
            <a:r>
              <a:rPr lang="en-US" dirty="0" smtClean="0"/>
              <a:t>Deep</a:t>
            </a:r>
            <a:r>
              <a:rPr lang="en-US" baseline="0" dirty="0" smtClean="0"/>
              <a:t> </a:t>
            </a:r>
            <a:r>
              <a:rPr lang="en-US" dirty="0" smtClean="0"/>
              <a:t>in the tissues of your neck is a small, unassuming organ that wields enormous power over your body: the thyroid. Emma Bryce explains how the thyroid, like the operations manager in a company, is tasked with making sure that all the cells in your body are working properly. Also addresses hyper and hypo-thyroid conditions.   </a:t>
            </a:r>
          </a:p>
          <a:p>
            <a:endParaRPr lang="en-US" dirty="0" smtClean="0"/>
          </a:p>
          <a:p>
            <a:r>
              <a:rPr lang="en-US" dirty="0" smtClean="0"/>
              <a:t>Lesson by Emma Bryce, animation by Tremendousness.</a:t>
            </a:r>
            <a:endParaRPr lang="en-US" dirty="0"/>
          </a:p>
        </p:txBody>
      </p:sp>
      <p:sp>
        <p:nvSpPr>
          <p:cNvPr id="4" name="Slide Number Placeholder 3"/>
          <p:cNvSpPr>
            <a:spLocks noGrp="1"/>
          </p:cNvSpPr>
          <p:nvPr>
            <p:ph type="sldNum" sz="quarter" idx="10"/>
          </p:nvPr>
        </p:nvSpPr>
        <p:spPr/>
        <p:txBody>
          <a:bodyPr/>
          <a:lstStyle/>
          <a:p>
            <a:fld id="{6E045B26-67B6-4499-BF15-FFD38D5FC90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6275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 when you're at rest, your body needs energy for all its "hidden" functions, such as breathing, circulating blood, adjusting hormone levels, and </a:t>
            </a:r>
            <a:r>
              <a:rPr lang="en-US" b="1" dirty="0" smtClean="0"/>
              <a:t>cell development </a:t>
            </a:r>
            <a:r>
              <a:rPr lang="en-US" dirty="0" smtClean="0"/>
              <a:t>and repairing cells. The number of calories your body uses to carry out these basic functions is known as your basal metabolic rate — what you might call metabolism. </a:t>
            </a:r>
            <a:r>
              <a:rPr lang="en-US" b="1" dirty="0" smtClean="0"/>
              <a:t>Energy needs for your body's basic functions stay fairly consistent and aren't easily changed.</a:t>
            </a:r>
          </a:p>
          <a:p>
            <a:endParaRPr lang="en-US" dirty="0" smtClean="0"/>
          </a:p>
          <a:p>
            <a:r>
              <a:rPr lang="en-US" dirty="0" smtClean="0"/>
              <a:t>Several factors determine your individual basal metabolism, including:</a:t>
            </a:r>
          </a:p>
          <a:p>
            <a:r>
              <a:rPr lang="en-US" b="1" i="1" u="sng" dirty="0" smtClean="0"/>
              <a:t>Your body size and composition.</a:t>
            </a:r>
            <a:r>
              <a:rPr lang="en-US" i="1" u="sng" dirty="0" smtClean="0"/>
              <a:t> </a:t>
            </a:r>
            <a:r>
              <a:rPr lang="en-US" dirty="0" smtClean="0"/>
              <a:t>People who are larger or have more muscle burn more calories, even at rest.</a:t>
            </a:r>
          </a:p>
          <a:p>
            <a:r>
              <a:rPr lang="en-US" b="1" i="1" u="sng" dirty="0" smtClean="0"/>
              <a:t>Your sex.</a:t>
            </a:r>
            <a:r>
              <a:rPr lang="en-US" i="1" u="sng" dirty="0" smtClean="0"/>
              <a:t> </a:t>
            </a:r>
            <a:r>
              <a:rPr lang="en-US" dirty="0" smtClean="0"/>
              <a:t>Men usually have less body fat and more muscle than do women of the same age and weight, which means men burn more calories.</a:t>
            </a:r>
          </a:p>
          <a:p>
            <a:r>
              <a:rPr lang="en-US" b="1" i="1" u="sng" dirty="0" smtClean="0"/>
              <a:t>Your age.</a:t>
            </a:r>
            <a:r>
              <a:rPr lang="en-US" i="1" u="sng" dirty="0" smtClean="0"/>
              <a:t> </a:t>
            </a:r>
            <a:r>
              <a:rPr lang="en-US" dirty="0" smtClean="0"/>
              <a:t>As you get older, the amount of muscle tends to decrease and fat accounts for more of your weight, slowing down calorie burning.</a:t>
            </a:r>
          </a:p>
          <a:p>
            <a:r>
              <a:rPr lang="en-US" dirty="0" smtClean="0"/>
              <a:t>In addition to your basal metabolic rate, two other factors determine how many calories your body burns each day:</a:t>
            </a:r>
          </a:p>
          <a:p>
            <a:r>
              <a:rPr lang="en-US" b="1" i="1" u="sng" dirty="0" smtClean="0"/>
              <a:t>Nutrition</a:t>
            </a:r>
            <a:r>
              <a:rPr lang="en-US" b="1" i="1" u="sng" baseline="0" dirty="0" smtClean="0"/>
              <a:t> and how your body </a:t>
            </a:r>
            <a:r>
              <a:rPr lang="en-US" b="1" i="0" u="none" dirty="0" smtClean="0"/>
              <a:t>processes</a:t>
            </a:r>
            <a:r>
              <a:rPr lang="en-US" b="1" i="0" u="none" baseline="0" dirty="0" smtClean="0"/>
              <a:t> food</a:t>
            </a:r>
            <a:r>
              <a:rPr lang="en-US" b="1" i="1" u="sng" dirty="0" smtClean="0"/>
              <a:t>(thermogenesis).</a:t>
            </a:r>
            <a:r>
              <a:rPr lang="en-US" i="1" u="sng" dirty="0" smtClean="0"/>
              <a:t> </a:t>
            </a:r>
            <a:r>
              <a:rPr lang="en-US" dirty="0" smtClean="0"/>
              <a:t>Digesting, absorbing, transporting and storing the food you consume also takes calories. About 10 percent of the calories from the carbohydrates and protein you eat are used during the digestion and absorption of the food and nutrients.</a:t>
            </a:r>
          </a:p>
          <a:p>
            <a:r>
              <a:rPr lang="en-US" b="1" i="1" u="sng" dirty="0" smtClean="0"/>
              <a:t>Physical activity.</a:t>
            </a:r>
            <a:r>
              <a:rPr lang="en-US" i="1" u="sng" dirty="0" smtClean="0"/>
              <a:t> </a:t>
            </a:r>
            <a:r>
              <a:rPr lang="en-US" dirty="0" smtClean="0"/>
              <a:t>Physical activity and exercise — such as playing tennis, walking to the store, chasing after the dog and any other movement — account for the rest of the calories your body burns up each day. Physical activity is by far the most variable of the factors that determine how many calories you burn each day.</a:t>
            </a:r>
          </a:p>
          <a:p>
            <a:endParaRPr lang="en-US" dirty="0"/>
          </a:p>
        </p:txBody>
      </p:sp>
      <p:sp>
        <p:nvSpPr>
          <p:cNvPr id="4" name="Slide Number Placeholder 3"/>
          <p:cNvSpPr>
            <a:spLocks noGrp="1"/>
          </p:cNvSpPr>
          <p:nvPr>
            <p:ph type="sldNum" sz="quarter" idx="10"/>
          </p:nvPr>
        </p:nvSpPr>
        <p:spPr/>
        <p:txBody>
          <a:bodyPr/>
          <a:lstStyle/>
          <a:p>
            <a:fld id="{6E045B26-67B6-4499-BF15-FFD38D5FC904}" type="slidenum">
              <a:rPr lang="en-US" smtClean="0"/>
              <a:pPr/>
              <a:t>4</a:t>
            </a:fld>
            <a:endParaRPr lang="en-US" dirty="0"/>
          </a:p>
        </p:txBody>
      </p:sp>
    </p:spTree>
    <p:extLst>
      <p:ext uri="{BB962C8B-B14F-4D97-AF65-F5344CB8AC3E}">
        <p14:creationId xmlns:p14="http://schemas.microsoft.com/office/powerpoint/2010/main" val="2560224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it comes to metabolism, there</a:t>
            </a:r>
            <a:r>
              <a:rPr lang="en-US" baseline="0" dirty="0" smtClean="0"/>
              <a:t> are a few things you can control!</a:t>
            </a:r>
          </a:p>
          <a:p>
            <a:pPr marL="228600" indent="-228600">
              <a:buFont typeface="+mj-lt"/>
              <a:buAutoNum type="arabicPeriod"/>
            </a:pPr>
            <a:r>
              <a:rPr lang="en-US" baseline="0" dirty="0" smtClean="0"/>
              <a:t>Your body (engine) – move it more and plan physical activity in your day. Aim for a little everyday!</a:t>
            </a:r>
          </a:p>
          <a:p>
            <a:pPr marL="228600" indent="-228600">
              <a:buFont typeface="+mj-lt"/>
              <a:buAutoNum type="arabicPeriod"/>
            </a:pPr>
            <a:r>
              <a:rPr lang="en-US" baseline="0" dirty="0" smtClean="0"/>
              <a:t>What you eat, your calories consumed (fuel consumption) – look at food labels and ingredient lists. Aim for more whole foods you make at home, and less pre-packed, store bought convenience foods. These tend to be high in calories and low in nutrition.</a:t>
            </a:r>
          </a:p>
          <a:p>
            <a:pPr marL="228600" indent="-228600">
              <a:buFont typeface="+mj-lt"/>
              <a:buAutoNum type="arabicPeriod"/>
            </a:pPr>
            <a:r>
              <a:rPr lang="en-US" baseline="0" dirty="0" smtClean="0"/>
              <a:t>Your body maintenance and how you take care of your body (getting enough rest and sleep) – our body’s run differently when we are sleep deprived. </a:t>
            </a:r>
            <a:endParaRPr lang="en-US" dirty="0"/>
          </a:p>
        </p:txBody>
      </p:sp>
      <p:sp>
        <p:nvSpPr>
          <p:cNvPr id="4" name="Slide Number Placeholder 3"/>
          <p:cNvSpPr>
            <a:spLocks noGrp="1"/>
          </p:cNvSpPr>
          <p:nvPr>
            <p:ph type="sldNum" sz="quarter" idx="10"/>
          </p:nvPr>
        </p:nvSpPr>
        <p:spPr/>
        <p:txBody>
          <a:bodyPr/>
          <a:lstStyle/>
          <a:p>
            <a:fld id="{6E045B26-67B6-4499-BF15-FFD38D5FC904}" type="slidenum">
              <a:rPr lang="en-US" smtClean="0"/>
              <a:pPr/>
              <a:t>5</a:t>
            </a:fld>
            <a:endParaRPr lang="en-US" dirty="0"/>
          </a:p>
        </p:txBody>
      </p:sp>
    </p:spTree>
    <p:extLst>
      <p:ext uri="{BB962C8B-B14F-4D97-AF65-F5344CB8AC3E}">
        <p14:creationId xmlns:p14="http://schemas.microsoft.com/office/powerpoint/2010/main" val="1023521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Adding strength training to build lean muscle boosts your metabolic rate. The </a:t>
            </a:r>
            <a:r>
              <a:rPr lang="en-US" sz="1200" kern="1200" dirty="0" smtClean="0">
                <a:solidFill>
                  <a:schemeClr val="tx1"/>
                </a:solidFill>
                <a:effectLst/>
                <a:latin typeface="+mn-lt"/>
                <a:ea typeface="+mn-ea"/>
                <a:cs typeface="+mn-cs"/>
              </a:rPr>
              <a:t>benefits of weight training as it increases muscle mass make the most</a:t>
            </a:r>
            <a:r>
              <a:rPr lang="en-US" sz="1200" kern="1200" baseline="0" dirty="0" smtClean="0">
                <a:solidFill>
                  <a:schemeClr val="tx1"/>
                </a:solidFill>
                <a:effectLst/>
                <a:latin typeface="+mn-lt"/>
                <a:ea typeface="+mn-ea"/>
                <a:cs typeface="+mn-cs"/>
              </a:rPr>
              <a:t> difference for our metabolism</a:t>
            </a:r>
            <a:r>
              <a:rPr lang="en-US" sz="1200" kern="1200" dirty="0" smtClean="0">
                <a:solidFill>
                  <a:schemeClr val="tx1"/>
                </a:solidFill>
                <a:effectLst/>
                <a:latin typeface="+mn-lt"/>
                <a:ea typeface="+mn-ea"/>
                <a:cs typeface="+mn-cs"/>
              </a:rPr>
              <a:t>.  Aerobic exercise like walking–isn’t as good at maintaining muscle mass, especially as we age (you lose a little and gain a little with a walking program).  Make sure that you are doing</a:t>
            </a:r>
            <a:r>
              <a:rPr lang="en-US" sz="1200" kern="1200" baseline="0" dirty="0" smtClean="0">
                <a:solidFill>
                  <a:schemeClr val="tx1"/>
                </a:solidFill>
                <a:effectLst/>
                <a:latin typeface="+mn-lt"/>
                <a:ea typeface="+mn-ea"/>
                <a:cs typeface="+mn-cs"/>
              </a:rPr>
              <a:t> some so</a:t>
            </a:r>
            <a:r>
              <a:rPr lang="en-US" sz="1200" kern="1200" dirty="0" smtClean="0">
                <a:solidFill>
                  <a:schemeClr val="tx1"/>
                </a:solidFill>
                <a:effectLst/>
                <a:latin typeface="+mn-lt"/>
                <a:ea typeface="+mn-ea"/>
                <a:cs typeface="+mn-cs"/>
              </a:rPr>
              <a:t>rt of strength training/resistance training as it results in increasing muscle mass much more efficiently.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Muscle burns more calories than fat so the more muscle you have, the higher your metabolic rate. The best part about weight training is that every ounce of muscle you gain burns more calories even when you are sleeping or at rest.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lifting weights or using machines at the gym isn’t your style, try using your body weight as resistance.  Exercises like chair squats and wall push ups build muscles, too! (During</a:t>
            </a:r>
            <a:r>
              <a:rPr lang="en-US" sz="1200" kern="1200" baseline="0" dirty="0" smtClean="0">
                <a:solidFill>
                  <a:schemeClr val="tx1"/>
                </a:solidFill>
                <a:effectLst/>
                <a:latin typeface="+mn-lt"/>
                <a:ea typeface="+mn-ea"/>
                <a:cs typeface="+mn-cs"/>
              </a:rPr>
              <a:t> a long program, you can ask participants to try a few. Get them up from sitting the whole time.)</a:t>
            </a:r>
          </a:p>
          <a:p>
            <a:endParaRPr lang="en-US" dirty="0"/>
          </a:p>
        </p:txBody>
      </p:sp>
      <p:sp>
        <p:nvSpPr>
          <p:cNvPr id="4" name="Slide Number Placeholder 3"/>
          <p:cNvSpPr>
            <a:spLocks noGrp="1"/>
          </p:cNvSpPr>
          <p:nvPr>
            <p:ph type="sldNum" sz="quarter" idx="10"/>
          </p:nvPr>
        </p:nvSpPr>
        <p:spPr/>
        <p:txBody>
          <a:bodyPr/>
          <a:lstStyle/>
          <a:p>
            <a:fld id="{6E045B26-67B6-4499-BF15-FFD38D5FC904}" type="slidenum">
              <a:rPr lang="en-US" smtClean="0"/>
              <a:pPr/>
              <a:t>6</a:t>
            </a:fld>
            <a:endParaRPr lang="en-US" dirty="0"/>
          </a:p>
        </p:txBody>
      </p:sp>
    </p:spTree>
    <p:extLst>
      <p:ext uri="{BB962C8B-B14F-4D97-AF65-F5344CB8AC3E}">
        <p14:creationId xmlns:p14="http://schemas.microsoft.com/office/powerpoint/2010/main" val="2229517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If a long program allows time, plan to have</a:t>
            </a:r>
            <a:r>
              <a:rPr lang="en-US" b="0" baseline="0" dirty="0" smtClean="0"/>
              <a:t> the participants try a few.</a:t>
            </a:r>
            <a:endParaRPr lang="en-US" b="0" dirty="0"/>
          </a:p>
        </p:txBody>
      </p:sp>
      <p:sp>
        <p:nvSpPr>
          <p:cNvPr id="4" name="Slide Number Placeholder 3"/>
          <p:cNvSpPr>
            <a:spLocks noGrp="1"/>
          </p:cNvSpPr>
          <p:nvPr>
            <p:ph type="sldNum" sz="quarter" idx="10"/>
          </p:nvPr>
        </p:nvSpPr>
        <p:spPr/>
        <p:txBody>
          <a:bodyPr/>
          <a:lstStyle/>
          <a:p>
            <a:fld id="{6E045B26-67B6-4499-BF15-FFD38D5FC904}" type="slidenum">
              <a:rPr lang="en-US" smtClean="0"/>
              <a:pPr/>
              <a:t>7</a:t>
            </a:fld>
            <a:endParaRPr lang="en-US" dirty="0"/>
          </a:p>
        </p:txBody>
      </p:sp>
    </p:spTree>
    <p:extLst>
      <p:ext uri="{BB962C8B-B14F-4D97-AF65-F5344CB8AC3E}">
        <p14:creationId xmlns:p14="http://schemas.microsoft.com/office/powerpoint/2010/main" val="95610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Squats should be performed with knees behind toes.</a:t>
            </a:r>
          </a:p>
          <a:p>
            <a:endParaRPr lang="en-US" dirty="0"/>
          </a:p>
        </p:txBody>
      </p:sp>
      <p:sp>
        <p:nvSpPr>
          <p:cNvPr id="4" name="Slide Number Placeholder 3"/>
          <p:cNvSpPr>
            <a:spLocks noGrp="1"/>
          </p:cNvSpPr>
          <p:nvPr>
            <p:ph type="sldNum" sz="quarter" idx="10"/>
          </p:nvPr>
        </p:nvSpPr>
        <p:spPr/>
        <p:txBody>
          <a:bodyPr/>
          <a:lstStyle/>
          <a:p>
            <a:fld id="{6E045B26-67B6-4499-BF15-FFD38D5FC904}" type="slidenum">
              <a:rPr lang="en-US" smtClean="0"/>
              <a:pPr/>
              <a:t>8</a:t>
            </a:fld>
            <a:endParaRPr lang="en-US" dirty="0"/>
          </a:p>
        </p:txBody>
      </p:sp>
    </p:spTree>
    <p:extLst>
      <p:ext uri="{BB962C8B-B14F-4D97-AF65-F5344CB8AC3E}">
        <p14:creationId xmlns:p14="http://schemas.microsoft.com/office/powerpoint/2010/main" val="4124451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Aim to move</a:t>
            </a:r>
            <a:r>
              <a:rPr lang="en-US" baseline="0" dirty="0" smtClean="0"/>
              <a:t> more everyday! Set your goal to reach at least 30 minutes, even if you start at 10-15 minutes a day.</a:t>
            </a:r>
          </a:p>
          <a:p>
            <a:pPr marL="171450" indent="-171450">
              <a:buFont typeface="Arial" panose="020B0604020202020204" pitchFamily="34" charset="0"/>
              <a:buChar char="•"/>
            </a:pPr>
            <a:r>
              <a:rPr lang="en-US" baseline="0" dirty="0" smtClean="0"/>
              <a:t>Research is ongoing, but many experts agree that metabolism increases during a workout and remains slightly elevated for a short time after exercise. </a:t>
            </a:r>
            <a:r>
              <a:rPr lang="en-US" dirty="0" smtClean="0"/>
              <a:t>It </a:t>
            </a:r>
            <a:r>
              <a:rPr lang="en-US" dirty="0"/>
              <a:t>is important to </a:t>
            </a:r>
            <a:r>
              <a:rPr lang="en-US" dirty="0" smtClean="0"/>
              <a:t>get that in almost</a:t>
            </a:r>
            <a:r>
              <a:rPr lang="en-US" baseline="0" dirty="0" smtClean="0"/>
              <a:t> everyday, so exercising in the morning may help you to stay on track. </a:t>
            </a:r>
            <a:endParaRPr lang="en-US" strike="sngStrike" baseline="0" dirty="0" smtClean="0"/>
          </a:p>
          <a:p>
            <a:pPr marL="171450" indent="-171450">
              <a:buFont typeface="Arial" panose="020B0604020202020204" pitchFamily="34" charset="0"/>
              <a:buChar char="•"/>
            </a:pPr>
            <a:r>
              <a:rPr lang="en-US" baseline="0" dirty="0" smtClean="0"/>
              <a:t>Intensity does matter when exercising. It should not hurt (the old no pain no gain </a:t>
            </a:r>
            <a:r>
              <a:rPr lang="en-US" b="0" baseline="0" dirty="0" smtClean="0"/>
              <a:t>philosophy </a:t>
            </a:r>
            <a:r>
              <a:rPr lang="en-US" baseline="0" dirty="0" smtClean="0"/>
              <a:t>is not what we are suggesting); however, you should get a little uncomfortable and actually feel your heartrate increase. Working at a good intensity level would be reaching a point of being slightly out of breath. </a:t>
            </a:r>
          </a:p>
          <a:p>
            <a:pPr marL="171450" indent="-171450">
              <a:buFont typeface="Arial" panose="020B0604020202020204" pitchFamily="34" charset="0"/>
              <a:buChar char="•"/>
            </a:pPr>
            <a:r>
              <a:rPr lang="en-US" baseline="0" dirty="0" smtClean="0"/>
              <a:t>Try intervals when you walk 5 minutes, then power walk or jog if you can for 1 minute. Recover for 5 minutes of walking and try the interval again. </a:t>
            </a:r>
          </a:p>
          <a:p>
            <a:pPr marL="171450" indent="-171450">
              <a:buFont typeface="Arial" panose="020B0604020202020204" pitchFamily="34" charset="0"/>
              <a:buChar char="•"/>
            </a:pPr>
            <a:r>
              <a:rPr lang="en-US" baseline="0" dirty="0" smtClean="0"/>
              <a:t>Work up to it – every step is a step in the right direction.</a:t>
            </a:r>
            <a:endParaRPr lang="en-US" dirty="0"/>
          </a:p>
        </p:txBody>
      </p:sp>
      <p:sp>
        <p:nvSpPr>
          <p:cNvPr id="4" name="Slide Number Placeholder 3"/>
          <p:cNvSpPr>
            <a:spLocks noGrp="1"/>
          </p:cNvSpPr>
          <p:nvPr>
            <p:ph type="sldNum" sz="quarter" idx="10"/>
          </p:nvPr>
        </p:nvSpPr>
        <p:spPr/>
        <p:txBody>
          <a:bodyPr/>
          <a:lstStyle/>
          <a:p>
            <a:fld id="{6E045B26-67B6-4499-BF15-FFD38D5FC904}" type="slidenum">
              <a:rPr lang="en-US" smtClean="0"/>
              <a:pPr/>
              <a:t>9</a:t>
            </a:fld>
            <a:endParaRPr lang="en-US" dirty="0"/>
          </a:p>
        </p:txBody>
      </p:sp>
    </p:spTree>
    <p:extLst>
      <p:ext uri="{BB962C8B-B14F-4D97-AF65-F5344CB8AC3E}">
        <p14:creationId xmlns:p14="http://schemas.microsoft.com/office/powerpoint/2010/main" val="370844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2CDBD7-95F0-404D-8ED0-FE1CFEE7BCA6}" type="datetimeFigureOut">
              <a:rPr lang="en-US" smtClean="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94745-1F05-49A8-BABF-E6B4F72985A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CDBD7-95F0-404D-8ED0-FE1CFEE7BCA6}" type="datetimeFigureOut">
              <a:rPr lang="en-US" smtClean="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94745-1F05-49A8-BABF-E6B4F72985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CDBD7-95F0-404D-8ED0-FE1CFEE7BCA6}" type="datetimeFigureOut">
              <a:rPr lang="en-US" smtClean="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94745-1F05-49A8-BABF-E6B4F72985A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2CDBD7-95F0-404D-8ED0-FE1CFEE7BCA6}" type="datetimeFigureOut">
              <a:rPr lang="en-US" smtClean="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94745-1F05-49A8-BABF-E6B4F72985A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52CDBD7-95F0-404D-8ED0-FE1CFEE7BCA6}" type="datetimeFigureOut">
              <a:rPr lang="en-US" smtClean="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94745-1F05-49A8-BABF-E6B4F72985A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2CDBD7-95F0-404D-8ED0-FE1CFEE7BCA6}" type="datetimeFigureOut">
              <a:rPr lang="en-US" smtClean="0"/>
              <a:pPr/>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694745-1F05-49A8-BABF-E6B4F72985A1}"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2CDBD7-95F0-404D-8ED0-FE1CFEE7BCA6}" type="datetimeFigureOut">
              <a:rPr lang="en-US" smtClean="0"/>
              <a:pPr/>
              <a:t>11/22/2017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694745-1F05-49A8-BABF-E6B4F72985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2CDBD7-95F0-404D-8ED0-FE1CFEE7BCA6}" type="datetimeFigureOut">
              <a:rPr lang="en-US" smtClean="0"/>
              <a:pPr/>
              <a:t>11/22/2017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694745-1F05-49A8-BABF-E6B4F72985A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CDBD7-95F0-404D-8ED0-FE1CFEE7BCA6}" type="datetimeFigureOut">
              <a:rPr lang="en-US" smtClean="0"/>
              <a:pPr/>
              <a:t>11/22/2017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694745-1F05-49A8-BABF-E6B4F72985A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52CDBD7-95F0-404D-8ED0-FE1CFEE7BCA6}" type="datetimeFigureOut">
              <a:rPr lang="en-US" smtClean="0"/>
              <a:pPr/>
              <a:t>11/22/2017</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A694745-1F05-49A8-BABF-E6B4F72985A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CDBD7-95F0-404D-8ED0-FE1CFEE7BCA6}" type="datetimeFigureOut">
              <a:rPr lang="en-US" smtClean="0"/>
              <a:pPr/>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694745-1F05-49A8-BABF-E6B4F72985A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52CDBD7-95F0-404D-8ED0-FE1CFEE7BCA6}" type="datetimeFigureOut">
              <a:rPr lang="en-US" smtClean="0"/>
              <a:pPr/>
              <a:t>11/22/2017</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A694745-1F05-49A8-BABF-E6B4F72985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youtube.com/watch?v=8V15Z-yyiVg" TargetMode="Externa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iNrUpBwU3q0" TargetMode="Externa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5648"/>
          <a:stretch/>
        </p:blipFill>
        <p:spPr>
          <a:xfrm>
            <a:off x="609600" y="457200"/>
            <a:ext cx="3657600" cy="258830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124200"/>
            <a:ext cx="3383280" cy="2255520"/>
          </a:xfrm>
          <a:prstGeom prst="rect">
            <a:avLst/>
          </a:prstGeom>
        </p:spPr>
      </p:pic>
      <p:sp>
        <p:nvSpPr>
          <p:cNvPr id="6" name="TextBox 5"/>
          <p:cNvSpPr txBox="1"/>
          <p:nvPr/>
        </p:nvSpPr>
        <p:spPr>
          <a:xfrm>
            <a:off x="5073570" y="5345668"/>
            <a:ext cx="2971800" cy="369332"/>
          </a:xfrm>
          <a:prstGeom prst="rect">
            <a:avLst/>
          </a:prstGeom>
          <a:noFill/>
        </p:spPr>
        <p:txBody>
          <a:bodyPr wrap="square" rtlCol="0">
            <a:spAutoFit/>
          </a:bodyPr>
          <a:lstStyle/>
          <a:p>
            <a:r>
              <a:rPr lang="en-US" dirty="0" smtClean="0">
                <a:solidFill>
                  <a:schemeClr val="bg1"/>
                </a:solidFill>
              </a:rPr>
              <a:t>CommonHealth.Virginia.Gov</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59"/>
            <a:ext cx="5425440" cy="2791777"/>
          </a:xfrm>
        </p:spPr>
        <p:txBody>
          <a:bodyPr/>
          <a:lstStyle/>
          <a:p>
            <a:pPr algn="ctr"/>
            <a:r>
              <a:rPr lang="en-US" sz="4400" i="1" dirty="0" smtClean="0"/>
              <a:t>At the very least…</a:t>
            </a:r>
            <a:br>
              <a:rPr lang="en-US" sz="4400" i="1" dirty="0" smtClean="0"/>
            </a:br>
            <a:r>
              <a:rPr lang="en-US" sz="5400" dirty="0" smtClean="0"/>
              <a:t>Sit less and stand more</a:t>
            </a:r>
            <a:endParaRPr lang="en-US" sz="5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1295400"/>
            <a:ext cx="340042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3053230"/>
            <a:ext cx="1600200" cy="1600200"/>
          </a:xfrm>
          <a:prstGeom prst="rect">
            <a:avLst/>
          </a:prstGeom>
        </p:spPr>
      </p:pic>
      <p:sp>
        <p:nvSpPr>
          <p:cNvPr id="5" name="TextBox 4"/>
          <p:cNvSpPr txBox="1"/>
          <p:nvPr/>
        </p:nvSpPr>
        <p:spPr>
          <a:xfrm>
            <a:off x="3324225" y="3295471"/>
            <a:ext cx="1704975" cy="1200329"/>
          </a:xfrm>
          <a:prstGeom prst="rect">
            <a:avLst/>
          </a:prstGeom>
          <a:noFill/>
        </p:spPr>
        <p:txBody>
          <a:bodyPr wrap="square" rtlCol="0">
            <a:spAutoFit/>
          </a:bodyPr>
          <a:lstStyle/>
          <a:p>
            <a:pPr algn="ctr"/>
            <a:r>
              <a:rPr lang="en-US" sz="2400" b="1" i="1" dirty="0" smtClean="0"/>
              <a:t>Max time </a:t>
            </a:r>
          </a:p>
          <a:p>
            <a:pPr algn="ctr"/>
            <a:r>
              <a:rPr lang="en-US" sz="2400" b="1" i="1" dirty="0" smtClean="0"/>
              <a:t>on your </a:t>
            </a:r>
          </a:p>
          <a:p>
            <a:pPr algn="ctr"/>
            <a:r>
              <a:rPr lang="en-US" sz="2400" b="1" i="1" dirty="0" smtClean="0"/>
              <a:t>backside</a:t>
            </a:r>
            <a:r>
              <a:rPr lang="en-US" sz="2400" i="1" dirty="0" smtClean="0"/>
              <a:t>!</a:t>
            </a:r>
            <a:endParaRPr lang="en-US" sz="2400" i="1" dirty="0"/>
          </a:p>
        </p:txBody>
      </p:sp>
    </p:spTree>
    <p:extLst>
      <p:ext uri="{BB962C8B-B14F-4D97-AF65-F5344CB8AC3E}">
        <p14:creationId xmlns:p14="http://schemas.microsoft.com/office/powerpoint/2010/main" val="2012776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7" y="529203"/>
            <a:ext cx="5054183" cy="362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49384" y="1246525"/>
            <a:ext cx="4191000" cy="3477875"/>
          </a:xfrm>
          <a:prstGeom prst="rect">
            <a:avLst/>
          </a:prstGeom>
          <a:noFill/>
        </p:spPr>
        <p:txBody>
          <a:bodyPr wrap="square" rtlCol="0">
            <a:spAutoFit/>
          </a:bodyPr>
          <a:lstStyle/>
          <a:p>
            <a:pPr algn="ctr"/>
            <a:r>
              <a:rPr lang="en-US" sz="4400" b="1" dirty="0" smtClean="0">
                <a:latin typeface="+mj-lt"/>
              </a:rPr>
              <a:t>HIGH TEST </a:t>
            </a:r>
          </a:p>
          <a:p>
            <a:pPr algn="ctr"/>
            <a:r>
              <a:rPr lang="en-US" sz="4400" b="1" dirty="0" smtClean="0">
                <a:latin typeface="+mj-lt"/>
              </a:rPr>
              <a:t>FUEL </a:t>
            </a:r>
          </a:p>
          <a:p>
            <a:pPr algn="ctr"/>
            <a:r>
              <a:rPr lang="en-US" sz="4400" b="1" dirty="0" smtClean="0">
                <a:latin typeface="+mj-lt"/>
              </a:rPr>
              <a:t>FOR </a:t>
            </a:r>
          </a:p>
          <a:p>
            <a:pPr algn="ctr"/>
            <a:r>
              <a:rPr lang="en-US" sz="4400" b="1" dirty="0" smtClean="0">
                <a:latin typeface="+mj-lt"/>
              </a:rPr>
              <a:t>HIGH TEST PERFORMANCE</a:t>
            </a:r>
            <a:endParaRPr lang="en-US" sz="4400" b="1" dirty="0">
              <a:latin typeface="+mj-lt"/>
            </a:endParaRPr>
          </a:p>
        </p:txBody>
      </p:sp>
      <p:sp>
        <p:nvSpPr>
          <p:cNvPr id="6" name="TextBox 5"/>
          <p:cNvSpPr txBox="1"/>
          <p:nvPr/>
        </p:nvSpPr>
        <p:spPr>
          <a:xfrm>
            <a:off x="5564100" y="477084"/>
            <a:ext cx="2561568" cy="769441"/>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en-US" sz="4400" b="1" dirty="0" smtClean="0">
                <a:solidFill>
                  <a:srgbClr val="0070C0"/>
                </a:solidFill>
                <a:latin typeface="+mj-lt"/>
              </a:rPr>
              <a:t>EAT WELL</a:t>
            </a:r>
            <a:endParaRPr lang="en-US" sz="4400" b="1" dirty="0">
              <a:solidFill>
                <a:srgbClr val="0070C0"/>
              </a:solidFill>
              <a:latin typeface="+mj-lt"/>
            </a:endParaRPr>
          </a:p>
        </p:txBody>
      </p:sp>
    </p:spTree>
    <p:extLst>
      <p:ext uri="{BB962C8B-B14F-4D97-AF65-F5344CB8AC3E}">
        <p14:creationId xmlns:p14="http://schemas.microsoft.com/office/powerpoint/2010/main" val="2065890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819400" y="381000"/>
            <a:ext cx="6042564"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34390" y="4572000"/>
            <a:ext cx="6096000" cy="381000"/>
          </a:xfrm>
          <a:prstGeom prst="rect">
            <a:avLst/>
          </a:prstGeom>
          <a:noFill/>
        </p:spPr>
        <p:txBody>
          <a:bodyPr wrap="square" rtlCol="0">
            <a:spAutoFit/>
          </a:bodyPr>
          <a:lstStyle/>
          <a:p>
            <a:pPr algn="ctr"/>
            <a:r>
              <a:rPr lang="en-US" dirty="0" smtClean="0">
                <a:hlinkClick r:id="rId5"/>
              </a:rPr>
              <a:t>TED Ed – How to spot a fad diet?</a:t>
            </a:r>
            <a:endParaRPr lang="en-US" dirty="0"/>
          </a:p>
        </p:txBody>
      </p:sp>
      <p:sp>
        <p:nvSpPr>
          <p:cNvPr id="3" name="TextBox 2"/>
          <p:cNvSpPr txBox="1"/>
          <p:nvPr/>
        </p:nvSpPr>
        <p:spPr>
          <a:xfrm>
            <a:off x="152400" y="914400"/>
            <a:ext cx="2681990" cy="2800767"/>
          </a:xfrm>
          <a:prstGeom prst="rect">
            <a:avLst/>
          </a:prstGeom>
          <a:noFill/>
        </p:spPr>
        <p:txBody>
          <a:bodyPr wrap="square" rtlCol="0">
            <a:spAutoFit/>
          </a:bodyPr>
          <a:lstStyle/>
          <a:p>
            <a:r>
              <a:rPr lang="en-US" sz="4400" b="1" dirty="0" smtClean="0">
                <a:latin typeface="+mj-lt"/>
              </a:rPr>
              <a:t>DO FAD DIETS ACTUALLY WORK?</a:t>
            </a:r>
            <a:endParaRPr lang="en-US" sz="4400" b="1" dirty="0">
              <a:latin typeface="+mj-lt"/>
            </a:endParaRPr>
          </a:p>
        </p:txBody>
      </p:sp>
    </p:spTree>
    <p:extLst>
      <p:ext uri="{BB962C8B-B14F-4D97-AF65-F5344CB8AC3E}">
        <p14:creationId xmlns:p14="http://schemas.microsoft.com/office/powerpoint/2010/main" val="970071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55000" lnSpcReduction="20000"/>
          </a:bodyPr>
          <a:lstStyle/>
          <a:p>
            <a:pPr>
              <a:buNone/>
            </a:pPr>
            <a:endParaRPr lang="en-US" sz="500" dirty="0" smtClean="0"/>
          </a:p>
          <a:p>
            <a:pPr>
              <a:buNone/>
            </a:pPr>
            <a:endParaRPr lang="en-US" sz="500" dirty="0" smtClean="0"/>
          </a:p>
          <a:p>
            <a:pPr>
              <a:buNone/>
            </a:pPr>
            <a:endParaRPr lang="en-US" sz="500" dirty="0" smtClean="0"/>
          </a:p>
        </p:txBody>
      </p:sp>
      <p:sp>
        <p:nvSpPr>
          <p:cNvPr id="7" name="Content Placeholder 6"/>
          <p:cNvSpPr>
            <a:spLocks noGrp="1"/>
          </p:cNvSpPr>
          <p:nvPr>
            <p:ph sz="half" idx="2"/>
          </p:nvPr>
        </p:nvSpPr>
        <p:spPr>
          <a:xfrm>
            <a:off x="3733800" y="914400"/>
            <a:ext cx="5257800" cy="3810000"/>
          </a:xfrm>
        </p:spPr>
        <p:txBody>
          <a:bodyPr>
            <a:normAutofit fontScale="55000" lnSpcReduction="20000"/>
          </a:bodyPr>
          <a:lstStyle/>
          <a:p>
            <a:pPr marL="457200" indent="-457200">
              <a:buBlip>
                <a:blip r:embed="rId3"/>
              </a:buBlip>
            </a:pPr>
            <a:r>
              <a:rPr lang="en-US" sz="6500" dirty="0" smtClean="0"/>
              <a:t>Rapid weight loss</a:t>
            </a:r>
          </a:p>
          <a:p>
            <a:pPr marL="457200" indent="-457200">
              <a:buBlip>
                <a:blip r:embed="rId3"/>
              </a:buBlip>
            </a:pPr>
            <a:r>
              <a:rPr lang="en-US" sz="6500" dirty="0" smtClean="0"/>
              <a:t>Unlimited quantities or food group limitations</a:t>
            </a:r>
          </a:p>
          <a:p>
            <a:pPr marL="457200" indent="-457200">
              <a:buBlip>
                <a:blip r:embed="rId3"/>
              </a:buBlip>
            </a:pPr>
            <a:r>
              <a:rPr lang="en-US" sz="6500" dirty="0" smtClean="0"/>
              <a:t>Specific food combinations</a:t>
            </a:r>
          </a:p>
          <a:p>
            <a:pPr marL="457200" indent="-457200">
              <a:buBlip>
                <a:blip r:embed="rId3"/>
              </a:buBlip>
            </a:pPr>
            <a:r>
              <a:rPr lang="en-US" sz="6500" dirty="0" smtClean="0"/>
              <a:t>Rigid menus</a:t>
            </a:r>
          </a:p>
          <a:p>
            <a:pPr marL="457200" indent="-457200">
              <a:buBlip>
                <a:blip r:embed="rId3"/>
              </a:buBlip>
            </a:pPr>
            <a:r>
              <a:rPr lang="en-US" sz="6500" dirty="0" smtClean="0"/>
              <a:t>No need to exercise </a:t>
            </a:r>
          </a:p>
        </p:txBody>
      </p:sp>
      <p:pic>
        <p:nvPicPr>
          <p:cNvPr id="2050" name="Picture 2" descr="C:\Users\qud27891\AppData\Local\Microsoft\Windows\Temporary Internet Files\Content.IE5\RMIX2E26\FAD_DIETS2[1].jp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6424" y="1066800"/>
            <a:ext cx="317877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03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a:buNone/>
            </a:pPr>
            <a:endParaRPr lang="en-US" sz="500" dirty="0" smtClean="0"/>
          </a:p>
          <a:p>
            <a:pPr>
              <a:buNone/>
            </a:pPr>
            <a:endParaRPr lang="en-US" sz="500" dirty="0" smtClean="0"/>
          </a:p>
          <a:p>
            <a:pPr>
              <a:buNone/>
            </a:pPr>
            <a:endParaRPr lang="en-US" sz="500" dirty="0" smtClean="0"/>
          </a:p>
        </p:txBody>
      </p:sp>
      <p:sp>
        <p:nvSpPr>
          <p:cNvPr id="3" name="TextBox 2"/>
          <p:cNvSpPr txBox="1"/>
          <p:nvPr/>
        </p:nvSpPr>
        <p:spPr>
          <a:xfrm>
            <a:off x="231098" y="1752600"/>
            <a:ext cx="4191000" cy="1661993"/>
          </a:xfrm>
          <a:prstGeom prst="rect">
            <a:avLst/>
          </a:prstGeom>
          <a:noFill/>
        </p:spPr>
        <p:txBody>
          <a:bodyPr wrap="square" rtlCol="0">
            <a:spAutoFit/>
          </a:bodyPr>
          <a:lstStyle/>
          <a:p>
            <a:pPr algn="ctr"/>
            <a:r>
              <a:rPr lang="en-US" sz="5400" b="1" dirty="0" smtClean="0">
                <a:latin typeface="+mj-lt"/>
              </a:rPr>
              <a:t>FUEL UP </a:t>
            </a:r>
          </a:p>
          <a:p>
            <a:pPr algn="ctr"/>
            <a:r>
              <a:rPr lang="en-US" sz="4800" b="1" i="1" dirty="0" smtClean="0">
                <a:latin typeface="+mj-lt"/>
              </a:rPr>
              <a:t>IN BALANCE</a:t>
            </a:r>
          </a:p>
        </p:txBody>
      </p:sp>
      <p:pic>
        <p:nvPicPr>
          <p:cNvPr id="10" name="Picture 2" descr="C:\Users\qud27891\AppData\Local\Microsoft\Windows\Temporary Internet Files\Content.IE5\HK5DUHE5\Afbeelding_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35568"/>
            <a:ext cx="4477831" cy="4288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4600" y="2285999"/>
            <a:ext cx="6324600" cy="2895601"/>
          </a:xfrm>
        </p:spPr>
        <p:txBody>
          <a:bodyPr>
            <a:normAutofit/>
          </a:bodyPr>
          <a:lstStyle/>
          <a:p>
            <a:pPr>
              <a:buBlip>
                <a:blip r:embed="rId3"/>
              </a:buBlip>
            </a:pPr>
            <a:r>
              <a:rPr lang="en-US" sz="3200" dirty="0" smtClean="0"/>
              <a:t>Eating gives a small boost in metabolism</a:t>
            </a:r>
          </a:p>
          <a:p>
            <a:pPr>
              <a:buBlip>
                <a:blip r:embed="rId3"/>
              </a:buBlip>
            </a:pPr>
            <a:r>
              <a:rPr lang="en-US" sz="3200" dirty="0" smtClean="0"/>
              <a:t>Less likely to overeat or binge </a:t>
            </a:r>
          </a:p>
          <a:p>
            <a:pPr>
              <a:buBlip>
                <a:blip r:embed="rId3"/>
              </a:buBlip>
            </a:pPr>
            <a:r>
              <a:rPr lang="en-US" sz="3200" dirty="0" smtClean="0"/>
              <a:t>Prevent shift into starvation mode</a:t>
            </a:r>
          </a:p>
          <a:p>
            <a:pPr marL="0" indent="0"/>
            <a:endParaRPr lang="en-US" dirty="0" smtClean="0"/>
          </a:p>
          <a:p>
            <a:pPr>
              <a:buBlip>
                <a:blip r:embed="rId3"/>
              </a:buBlip>
            </a:pPr>
            <a:endParaRPr lang="en-US" dirty="0"/>
          </a:p>
        </p:txBody>
      </p:sp>
      <p:sp>
        <p:nvSpPr>
          <p:cNvPr id="5" name="Oval 4">
            <a:hlinkClick r:id="rId4" action="ppaction://hlinksldjump"/>
          </p:cNvPr>
          <p:cNvSpPr/>
          <p:nvPr/>
        </p:nvSpPr>
        <p:spPr>
          <a:xfrm>
            <a:off x="457200" y="228600"/>
            <a:ext cx="8229600" cy="17526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cap="all" dirty="0" smtClean="0">
                <a:solidFill>
                  <a:srgbClr val="000000"/>
                </a:solidFill>
                <a:latin typeface="Franklin Gothic Medium"/>
                <a:ea typeface="+mj-ea"/>
                <a:cs typeface="+mj-cs"/>
              </a:rPr>
              <a:t>Eat Smaller, more </a:t>
            </a:r>
            <a:r>
              <a:rPr lang="en-US" sz="4000" b="1" cap="all" dirty="0">
                <a:solidFill>
                  <a:srgbClr val="000000"/>
                </a:solidFill>
                <a:latin typeface="Franklin Gothic Medium"/>
                <a:ea typeface="+mj-ea"/>
                <a:cs typeface="+mj-cs"/>
              </a:rPr>
              <a:t>Frequent Meals</a:t>
            </a:r>
            <a:r>
              <a:rPr lang="en-US" sz="4000" cap="all" dirty="0">
                <a:solidFill>
                  <a:srgbClr val="000000"/>
                </a:solidFill>
                <a:latin typeface="Franklin Gothic Medium"/>
                <a:ea typeface="+mj-ea"/>
                <a:cs typeface="+mj-cs"/>
              </a:rPr>
              <a:t> </a:t>
            </a:r>
            <a:endParaRPr lang="en-US" sz="4000" dirty="0"/>
          </a:p>
        </p:txBody>
      </p:sp>
      <p:pic>
        <p:nvPicPr>
          <p:cNvPr id="3078" name="Picture 6" descr="C:\Users\qud27891\AppData\Local\Microsoft\Windows\Temporary Internet Files\Content.IE5\RMIX2E26\Healthy-Food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133600"/>
            <a:ext cx="2060089" cy="2370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599"/>
            <a:ext cx="7793478" cy="379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52600" y="4114800"/>
            <a:ext cx="6019800" cy="769441"/>
          </a:xfrm>
          <a:prstGeom prst="rect">
            <a:avLst/>
          </a:prstGeom>
          <a:noFill/>
        </p:spPr>
        <p:txBody>
          <a:bodyPr wrap="square" rtlCol="0">
            <a:spAutoFit/>
          </a:bodyPr>
          <a:lstStyle/>
          <a:p>
            <a:pPr algn="ctr"/>
            <a:r>
              <a:rPr lang="en-US" sz="4400" b="1" dirty="0" smtClean="0">
                <a:latin typeface="+mj-lt"/>
              </a:rPr>
              <a:t>PLAN AHEAD INSTEAD</a:t>
            </a:r>
            <a:endParaRPr lang="en-US" sz="4400" b="1"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368"/>
          <a:stretch/>
        </p:blipFill>
        <p:spPr bwMode="auto">
          <a:xfrm>
            <a:off x="2057400" y="762000"/>
            <a:ext cx="4648200" cy="4233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66800" y="115669"/>
            <a:ext cx="7086600" cy="646331"/>
          </a:xfrm>
          <a:prstGeom prst="rect">
            <a:avLst/>
          </a:prstGeom>
          <a:noFill/>
        </p:spPr>
        <p:txBody>
          <a:bodyPr wrap="square" rtlCol="0">
            <a:spAutoFit/>
          </a:bodyPr>
          <a:lstStyle/>
          <a:p>
            <a:pPr algn="ctr"/>
            <a:r>
              <a:rPr lang="en-US" sz="3600" b="1" dirty="0" smtClean="0">
                <a:latin typeface="+mj-lt"/>
              </a:rPr>
              <a:t>WATER IS BEST FOR YOUR BODY</a:t>
            </a:r>
            <a:endParaRPr lang="en-US" sz="3600" b="1"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7200" y="990600"/>
            <a:ext cx="8229600" cy="5181600"/>
          </a:xfrm>
        </p:spPr>
        <p:txBody>
          <a:bodyPr>
            <a:normAutofit/>
          </a:bodyPr>
          <a:lstStyle/>
          <a:p>
            <a:pPr>
              <a:lnSpc>
                <a:spcPct val="90000"/>
              </a:lnSpc>
              <a:buNone/>
            </a:pPr>
            <a:endParaRPr lang="en-US" sz="2400" b="1" dirty="0" smtClean="0"/>
          </a:p>
          <a:p>
            <a:pPr>
              <a:lnSpc>
                <a:spcPct val="90000"/>
              </a:lnSpc>
            </a:pPr>
            <a:endParaRPr lang="en-US" sz="2400" dirty="0" smtClean="0"/>
          </a:p>
          <a:p>
            <a:pPr>
              <a:lnSpc>
                <a:spcPct val="90000"/>
              </a:lnSpc>
              <a:buNone/>
            </a:pPr>
            <a:endParaRPr lang="en-US" sz="2400" i="1" dirty="0"/>
          </a:p>
          <a:p>
            <a:pPr>
              <a:lnSpc>
                <a:spcPct val="90000"/>
              </a:lnSpc>
              <a:buFont typeface="Wingdings" pitchFamily="2" charset="2"/>
              <a:buNone/>
            </a:pPr>
            <a:endParaRPr lang="en-US" sz="2400" dirty="0"/>
          </a:p>
        </p:txBody>
      </p:sp>
      <p:sp>
        <p:nvSpPr>
          <p:cNvPr id="4" name="Rectangle 3"/>
          <p:cNvSpPr/>
          <p:nvPr/>
        </p:nvSpPr>
        <p:spPr>
          <a:xfrm>
            <a:off x="228600" y="1676400"/>
            <a:ext cx="4953000" cy="2569934"/>
          </a:xfrm>
          <a:prstGeom prst="rect">
            <a:avLst/>
          </a:prstGeom>
        </p:spPr>
        <p:txBody>
          <a:bodyPr wrap="square">
            <a:spAutoFit/>
          </a:bodyPr>
          <a:lstStyle/>
          <a:p>
            <a:pPr marL="342900" marR="0" lvl="0" indent="-342900">
              <a:lnSpc>
                <a:spcPct val="115000"/>
              </a:lnSpc>
              <a:spcBef>
                <a:spcPts val="0"/>
              </a:spcBef>
              <a:spcAft>
                <a:spcPts val="0"/>
              </a:spcAft>
              <a:buFont typeface="Symbol"/>
              <a:buChar char=""/>
            </a:pPr>
            <a:r>
              <a:rPr lang="en-US" sz="2800" b="1" dirty="0" smtClean="0">
                <a:ea typeface="Calibri"/>
                <a:cs typeface="Times New Roman"/>
              </a:rPr>
              <a:t>Fuel up and energize</a:t>
            </a:r>
          </a:p>
          <a:p>
            <a:pPr marL="342900" indent="-342900">
              <a:lnSpc>
                <a:spcPct val="115000"/>
              </a:lnSpc>
              <a:buFont typeface="Symbol"/>
              <a:buChar char=""/>
            </a:pPr>
            <a:r>
              <a:rPr lang="en-US" sz="2800" b="1" dirty="0">
                <a:ea typeface="Calibri"/>
                <a:cs typeface="Times New Roman"/>
              </a:rPr>
              <a:t>Burn calories more efficiently </a:t>
            </a:r>
          </a:p>
          <a:p>
            <a:pPr marL="342900" marR="0" lvl="0" indent="-342900">
              <a:lnSpc>
                <a:spcPct val="115000"/>
              </a:lnSpc>
              <a:spcBef>
                <a:spcPts val="0"/>
              </a:spcBef>
              <a:spcAft>
                <a:spcPts val="0"/>
              </a:spcAft>
              <a:buFont typeface="Symbol"/>
              <a:buChar char=""/>
            </a:pPr>
            <a:r>
              <a:rPr lang="en-US" sz="2800" b="1" dirty="0" smtClean="0">
                <a:ea typeface="Calibri"/>
                <a:cs typeface="Times New Roman"/>
              </a:rPr>
              <a:t>Curb hunger</a:t>
            </a:r>
          </a:p>
          <a:p>
            <a:pPr marL="342900" marR="0" lvl="0" indent="-342900">
              <a:lnSpc>
                <a:spcPct val="115000"/>
              </a:lnSpc>
              <a:spcBef>
                <a:spcPts val="0"/>
              </a:spcBef>
              <a:spcAft>
                <a:spcPts val="0"/>
              </a:spcAft>
              <a:buFont typeface="Symbol"/>
              <a:buChar char=""/>
            </a:pPr>
            <a:r>
              <a:rPr lang="en-US" sz="2800" b="1" dirty="0" smtClean="0">
                <a:ea typeface="Calibri"/>
                <a:cs typeface="Times New Roman"/>
              </a:rPr>
              <a:t>Stabilize </a:t>
            </a:r>
            <a:r>
              <a:rPr lang="en-US" sz="2800" b="1" dirty="0">
                <a:ea typeface="Calibri"/>
                <a:cs typeface="Times New Roman"/>
              </a:rPr>
              <a:t>blood sugar levels</a:t>
            </a:r>
          </a:p>
          <a:p>
            <a:pPr marL="342900" marR="0" lvl="0" indent="-342900">
              <a:lnSpc>
                <a:spcPct val="115000"/>
              </a:lnSpc>
              <a:spcBef>
                <a:spcPts val="0"/>
              </a:spcBef>
              <a:spcAft>
                <a:spcPts val="0"/>
              </a:spcAft>
              <a:buFont typeface="Symbol"/>
              <a:buChar char=""/>
            </a:pPr>
            <a:r>
              <a:rPr lang="en-US" sz="2800" b="1" dirty="0" smtClean="0">
                <a:ea typeface="Calibri"/>
                <a:cs typeface="Times New Roman"/>
              </a:rPr>
              <a:t>Help you think more clearly</a:t>
            </a:r>
            <a:endParaRPr lang="en-US" sz="2800" b="1" dirty="0">
              <a:ea typeface="Calibri"/>
              <a:cs typeface="Times New Roman"/>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820" y="304800"/>
            <a:ext cx="360997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381000"/>
            <a:ext cx="4542020" cy="1200329"/>
          </a:xfrm>
          <a:prstGeom prst="rect">
            <a:avLst/>
          </a:prstGeom>
          <a:noFill/>
        </p:spPr>
        <p:txBody>
          <a:bodyPr wrap="square" rtlCol="0">
            <a:spAutoFit/>
          </a:bodyPr>
          <a:lstStyle/>
          <a:p>
            <a:pPr algn="ctr"/>
            <a:r>
              <a:rPr lang="en-US" sz="3600" b="1" dirty="0" smtClean="0">
                <a:latin typeface="+mj-lt"/>
              </a:rPr>
              <a:t>BREAKFAST </a:t>
            </a:r>
          </a:p>
          <a:p>
            <a:pPr algn="ctr"/>
            <a:r>
              <a:rPr lang="en-US" sz="3600" b="1" dirty="0" smtClean="0">
                <a:latin typeface="+mj-lt"/>
              </a:rPr>
              <a:t>IN YOUR TANK</a:t>
            </a:r>
            <a:endParaRPr lang="en-US" sz="3600" b="1"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382000" cy="1158240"/>
          </a:xfrm>
        </p:spPr>
        <p:txBody>
          <a:bodyPr>
            <a:normAutofit fontScale="90000"/>
          </a:bodyPr>
          <a:lstStyle/>
          <a:p>
            <a:pPr algn="ctr"/>
            <a:r>
              <a:rPr lang="en-US" sz="4400" b="1" dirty="0" smtClean="0"/>
              <a:t>UP FOR A Challenge?</a:t>
            </a:r>
            <a:br>
              <a:rPr lang="en-US" sz="4400" b="1" dirty="0" smtClean="0"/>
            </a:br>
            <a:r>
              <a:rPr lang="en-US" sz="4400" b="1" dirty="0" smtClean="0"/>
              <a:t> </a:t>
            </a:r>
            <a:r>
              <a:rPr lang="en-US" sz="4400" b="1" dirty="0" smtClean="0">
                <a:solidFill>
                  <a:schemeClr val="accent3"/>
                </a:solidFill>
              </a:rPr>
              <a:t>Breakfast IS SERVED!</a:t>
            </a:r>
            <a:endParaRPr lang="en-US" sz="4000" dirty="0">
              <a:solidFill>
                <a:schemeClr val="accent3"/>
              </a:solidFill>
            </a:endParaRPr>
          </a:p>
        </p:txBody>
      </p:sp>
      <p:sp>
        <p:nvSpPr>
          <p:cNvPr id="24579" name="Rectangle 3"/>
          <p:cNvSpPr>
            <a:spLocks noGrp="1" noChangeArrowheads="1"/>
          </p:cNvSpPr>
          <p:nvPr>
            <p:ph idx="1"/>
          </p:nvPr>
        </p:nvSpPr>
        <p:spPr>
          <a:xfrm>
            <a:off x="1676400" y="1219200"/>
            <a:ext cx="6248400" cy="3657600"/>
          </a:xfrm>
        </p:spPr>
        <p:txBody>
          <a:bodyPr>
            <a:normAutofit fontScale="92500" lnSpcReduction="10000"/>
          </a:bodyPr>
          <a:lstStyle/>
          <a:p>
            <a:pPr algn="ctr">
              <a:lnSpc>
                <a:spcPct val="80000"/>
              </a:lnSpc>
            </a:pPr>
            <a:r>
              <a:rPr lang="en-US" sz="2400" dirty="0" smtClean="0">
                <a:solidFill>
                  <a:schemeClr val="accent2">
                    <a:lumMod val="50000"/>
                  </a:schemeClr>
                </a:solidFill>
              </a:rPr>
              <a:t>    A month of starting your day feeling charged and ready to go! </a:t>
            </a:r>
          </a:p>
          <a:p>
            <a:pPr marL="0" indent="0" algn="ctr"/>
            <a:r>
              <a:rPr lang="en-US" sz="3500" dirty="0" smtClean="0"/>
              <a:t>Eat a healthy breakfast </a:t>
            </a:r>
          </a:p>
          <a:p>
            <a:pPr marL="0" indent="0" algn="ctr"/>
            <a:r>
              <a:rPr lang="en-US" sz="3500" dirty="0" smtClean="0"/>
              <a:t>as </a:t>
            </a:r>
            <a:r>
              <a:rPr lang="en-US" sz="3500" dirty="0"/>
              <a:t>often you </a:t>
            </a:r>
            <a:r>
              <a:rPr lang="en-US" sz="3500" dirty="0" smtClean="0"/>
              <a:t>can</a:t>
            </a:r>
          </a:p>
          <a:p>
            <a:pPr marL="0" indent="0"/>
            <a:r>
              <a:rPr lang="en-US" sz="3200" b="0" dirty="0" smtClean="0"/>
              <a:t>Aim for:</a:t>
            </a:r>
          </a:p>
          <a:p>
            <a:pPr lvl="4">
              <a:buFont typeface="Arial" panose="020B0604020202020204" pitchFamily="34" charset="0"/>
              <a:buChar char="•"/>
            </a:pPr>
            <a:r>
              <a:rPr lang="en-US" sz="3200" b="0" dirty="0" smtClean="0"/>
              <a:t>300-400 calories</a:t>
            </a:r>
          </a:p>
          <a:p>
            <a:pPr lvl="4">
              <a:buFont typeface="Arial" panose="020B0604020202020204" pitchFamily="34" charset="0"/>
              <a:buChar char="•"/>
            </a:pPr>
            <a:r>
              <a:rPr lang="en-US" sz="3200" b="0" dirty="0" smtClean="0"/>
              <a:t>at least 3-4 </a:t>
            </a:r>
            <a:r>
              <a:rPr lang="en-US" sz="3200" b="0" dirty="0"/>
              <a:t>grams of </a:t>
            </a:r>
            <a:r>
              <a:rPr lang="en-US" sz="3200" b="0" dirty="0" smtClean="0"/>
              <a:t>fiber</a:t>
            </a:r>
          </a:p>
          <a:p>
            <a:pPr lvl="4">
              <a:buFont typeface="Arial" panose="020B0604020202020204" pitchFamily="34" charset="0"/>
              <a:buChar char="•"/>
            </a:pPr>
            <a:r>
              <a:rPr lang="en-US" sz="3200" dirty="0" smtClean="0"/>
              <a:t>at least 6</a:t>
            </a:r>
            <a:r>
              <a:rPr lang="en-US" sz="3200" b="0" dirty="0" smtClean="0"/>
              <a:t> </a:t>
            </a:r>
            <a:r>
              <a:rPr lang="en-US" sz="3200" b="0" dirty="0"/>
              <a:t>grams of </a:t>
            </a:r>
            <a:r>
              <a:rPr lang="en-US" sz="3200" b="0" dirty="0" smtClean="0"/>
              <a:t>protein</a:t>
            </a:r>
          </a:p>
          <a:p>
            <a:pPr algn="just"/>
            <a:endParaRPr lang="en-US" sz="2400" b="0" dirty="0"/>
          </a:p>
          <a:p>
            <a:pPr>
              <a:lnSpc>
                <a:spcPct val="80000"/>
              </a:lnSpc>
            </a:pPr>
            <a:endParaRPr lang="en-US" sz="24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276600"/>
            <a:ext cx="1828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93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285" y="0"/>
            <a:ext cx="8839199" cy="1524000"/>
          </a:xfrm>
        </p:spPr>
        <p:txBody>
          <a:bodyPr/>
          <a:lstStyle/>
          <a:p>
            <a:pPr algn="ctr"/>
            <a:r>
              <a:rPr lang="en-US" sz="4400" dirty="0"/>
              <a:t>METABOLISM </a:t>
            </a:r>
            <a:r>
              <a:rPr lang="en-US" sz="4400" dirty="0" smtClean="0"/>
              <a:t>– </a:t>
            </a:r>
            <a:br>
              <a:rPr lang="en-US" sz="4400" dirty="0" smtClean="0"/>
            </a:br>
            <a:r>
              <a:rPr lang="en-US" sz="3000" dirty="0" smtClean="0"/>
              <a:t>The </a:t>
            </a:r>
            <a:r>
              <a:rPr lang="en-US" sz="3000" dirty="0"/>
              <a:t>body’s process of using food for </a:t>
            </a:r>
            <a:r>
              <a:rPr lang="en-US" sz="3000" dirty="0" smtClean="0"/>
              <a:t>energy</a:t>
            </a:r>
            <a:endParaRPr lang="en-US" sz="3000" dirty="0"/>
          </a:p>
        </p:txBody>
      </p:sp>
      <p:grpSp>
        <p:nvGrpSpPr>
          <p:cNvPr id="12" name="Group 11"/>
          <p:cNvGrpSpPr/>
          <p:nvPr/>
        </p:nvGrpSpPr>
        <p:grpSpPr>
          <a:xfrm>
            <a:off x="762000" y="1752600"/>
            <a:ext cx="7543800" cy="2825750"/>
            <a:chOff x="685800" y="1517650"/>
            <a:chExt cx="7543800" cy="282575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685800" y="1517650"/>
              <a:ext cx="2444750" cy="2825750"/>
            </a:xfrm>
            <a:prstGeom prst="rect">
              <a:avLst/>
            </a:prstGeom>
          </p:spPr>
        </p:pic>
        <p:sp>
          <p:nvSpPr>
            <p:cNvPr id="8" name="Right Arrow 7"/>
            <p:cNvSpPr/>
            <p:nvPr/>
          </p:nvSpPr>
          <p:spPr>
            <a:xfrm>
              <a:off x="3669175" y="2256263"/>
              <a:ext cx="1752600" cy="11727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2450" y="1746250"/>
              <a:ext cx="2597150" cy="2597150"/>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0977"/>
            <a:ext cx="6582432"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22960" y="228600"/>
            <a:ext cx="7520940" cy="1615440"/>
          </a:xfrm>
        </p:spPr>
        <p:txBody>
          <a:bodyPr/>
          <a:lstStyle/>
          <a:p>
            <a:pPr algn="ctr"/>
            <a:r>
              <a:rPr lang="en-US" sz="4400" b="1" dirty="0" smtClean="0"/>
              <a:t>Proper maintenance extends Life</a:t>
            </a:r>
            <a:endParaRPr lang="en-US" sz="4400" b="1" dirty="0"/>
          </a:p>
        </p:txBody>
      </p:sp>
      <p:sp>
        <p:nvSpPr>
          <p:cNvPr id="5" name="TextBox 4"/>
          <p:cNvSpPr txBox="1"/>
          <p:nvPr/>
        </p:nvSpPr>
        <p:spPr>
          <a:xfrm rot="666848">
            <a:off x="6287601" y="1833525"/>
            <a:ext cx="2561568" cy="1446550"/>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en-US" sz="4400" b="1" dirty="0" smtClean="0">
                <a:solidFill>
                  <a:srgbClr val="0070C0"/>
                </a:solidFill>
                <a:latin typeface="+mj-lt"/>
              </a:rPr>
              <a:t>SLEEP</a:t>
            </a:r>
          </a:p>
          <a:p>
            <a:pPr algn="ctr"/>
            <a:r>
              <a:rPr lang="en-US" sz="4400" b="1" dirty="0" smtClean="0">
                <a:solidFill>
                  <a:srgbClr val="0070C0"/>
                </a:solidFill>
                <a:latin typeface="+mj-lt"/>
              </a:rPr>
              <a:t>BETTER</a:t>
            </a:r>
            <a:endParaRPr lang="en-US" sz="4400" b="1" dirty="0">
              <a:solidFill>
                <a:srgbClr val="0070C0"/>
              </a:solidFill>
              <a:latin typeface="+mj-lt"/>
            </a:endParaRPr>
          </a:p>
        </p:txBody>
      </p:sp>
    </p:spTree>
    <p:extLst>
      <p:ext uri="{BB962C8B-B14F-4D97-AF65-F5344CB8AC3E}">
        <p14:creationId xmlns:p14="http://schemas.microsoft.com/office/powerpoint/2010/main" val="4095846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6194" y="2548342"/>
            <a:ext cx="1456580" cy="14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632" y="2509284"/>
            <a:ext cx="1458431" cy="1483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51316" y="3941278"/>
            <a:ext cx="8915400" cy="1011722"/>
            <a:chOff x="228600" y="5169408"/>
            <a:chExt cx="8915400" cy="1011722"/>
          </a:xfrm>
        </p:grpSpPr>
        <p:sp>
          <p:nvSpPr>
            <p:cNvPr id="5" name="Up Arrow 4"/>
            <p:cNvSpPr/>
            <p:nvPr/>
          </p:nvSpPr>
          <p:spPr>
            <a:xfrm>
              <a:off x="2793052" y="520272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a:off x="5792284" y="516940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228600" y="5181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62000" y="5181600"/>
              <a:ext cx="2040943"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Sleep</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Rectangle 8"/>
            <p:cNvSpPr/>
            <p:nvPr/>
          </p:nvSpPr>
          <p:spPr>
            <a:xfrm>
              <a:off x="3276600" y="5257800"/>
              <a:ext cx="2664832"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Hunger</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Rectangle 9"/>
            <p:cNvSpPr/>
            <p:nvPr/>
          </p:nvSpPr>
          <p:spPr>
            <a:xfrm>
              <a:off x="6239038" y="5257800"/>
              <a:ext cx="2904962"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Fullness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pSp>
      <p:sp>
        <p:nvSpPr>
          <p:cNvPr id="12" name="Rectangle 11"/>
          <p:cNvSpPr/>
          <p:nvPr/>
        </p:nvSpPr>
        <p:spPr>
          <a:xfrm>
            <a:off x="838200" y="1752600"/>
            <a:ext cx="7696200" cy="1569660"/>
          </a:xfrm>
          <a:prstGeom prst="rect">
            <a:avLst/>
          </a:prstGeom>
        </p:spPr>
        <p:txBody>
          <a:bodyPr wrap="square">
            <a:spAutoFit/>
          </a:bodyPr>
          <a:lstStyle/>
          <a:p>
            <a:pPr algn="ctr"/>
            <a:r>
              <a:rPr lang="en-US" sz="3200" dirty="0"/>
              <a:t>Sleep helps maintain a healthy balance of the hormones that make you feel </a:t>
            </a:r>
            <a:endParaRPr lang="en-US" sz="3200" dirty="0" smtClean="0"/>
          </a:p>
          <a:p>
            <a:pPr algn="ctr"/>
            <a:r>
              <a:rPr lang="en-US" sz="3200" dirty="0" smtClean="0"/>
              <a:t>hungry </a:t>
            </a:r>
            <a:r>
              <a:rPr lang="en-US" sz="3200" dirty="0"/>
              <a:t>(ghrelin) or full (leptin).</a:t>
            </a:r>
          </a:p>
        </p:txBody>
      </p:sp>
      <p:sp>
        <p:nvSpPr>
          <p:cNvPr id="14" name="TextBox 13"/>
          <p:cNvSpPr txBox="1"/>
          <p:nvPr/>
        </p:nvSpPr>
        <p:spPr>
          <a:xfrm>
            <a:off x="838199" y="124810"/>
            <a:ext cx="7316285" cy="1538883"/>
          </a:xfrm>
          <a:prstGeom prst="rect">
            <a:avLst/>
          </a:prstGeom>
          <a:noFill/>
        </p:spPr>
        <p:txBody>
          <a:bodyPr wrap="square" rtlCol="0">
            <a:spAutoFit/>
          </a:bodyPr>
          <a:lstStyle/>
          <a:p>
            <a:pPr algn="ctr"/>
            <a:r>
              <a:rPr lang="en-US" sz="5400" dirty="0" smtClean="0">
                <a:latin typeface="+mj-lt"/>
              </a:rPr>
              <a:t>OVEREATING</a:t>
            </a:r>
          </a:p>
          <a:p>
            <a:pPr algn="ctr"/>
            <a:r>
              <a:rPr lang="en-US" sz="4000" dirty="0" smtClean="0">
                <a:latin typeface="+mj-lt"/>
              </a:rPr>
              <a:t>Is a poor night’s sleep to blame?</a:t>
            </a:r>
            <a:endParaRPr lang="en-US" sz="4000" dirty="0">
              <a:latin typeface="+mj-lt"/>
            </a:endParaRPr>
          </a:p>
        </p:txBody>
      </p:sp>
    </p:spTree>
    <p:extLst>
      <p:ext uri="{BB962C8B-B14F-4D97-AF65-F5344CB8AC3E}">
        <p14:creationId xmlns:p14="http://schemas.microsoft.com/office/powerpoint/2010/main" val="3023637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335280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0440"/>
          <a:stretch/>
        </p:blipFill>
        <p:spPr bwMode="auto">
          <a:xfrm>
            <a:off x="5867400" y="1082571"/>
            <a:ext cx="2989289"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131093"/>
            <a:ext cx="1786377" cy="270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57300" y="4267197"/>
            <a:ext cx="1447800" cy="584775"/>
          </a:xfrm>
          <a:prstGeom prst="rect">
            <a:avLst/>
          </a:prstGeom>
          <a:noFill/>
        </p:spPr>
        <p:txBody>
          <a:bodyPr wrap="square" rtlCol="0">
            <a:spAutoFit/>
          </a:bodyPr>
          <a:lstStyle/>
          <a:p>
            <a:pPr algn="ctr"/>
            <a:r>
              <a:rPr lang="en-US" sz="3200" dirty="0" smtClean="0">
                <a:latin typeface="+mj-lt"/>
              </a:rPr>
              <a:t>COLD</a:t>
            </a:r>
            <a:endParaRPr lang="en-US" sz="3200" dirty="0">
              <a:latin typeface="+mj-lt"/>
            </a:endParaRPr>
          </a:p>
        </p:txBody>
      </p:sp>
      <p:sp>
        <p:nvSpPr>
          <p:cNvPr id="9" name="TextBox 8"/>
          <p:cNvSpPr txBox="1"/>
          <p:nvPr/>
        </p:nvSpPr>
        <p:spPr>
          <a:xfrm>
            <a:off x="3903088" y="4267199"/>
            <a:ext cx="1447800" cy="584775"/>
          </a:xfrm>
          <a:prstGeom prst="rect">
            <a:avLst/>
          </a:prstGeom>
          <a:noFill/>
        </p:spPr>
        <p:txBody>
          <a:bodyPr wrap="square" rtlCol="0">
            <a:spAutoFit/>
          </a:bodyPr>
          <a:lstStyle/>
          <a:p>
            <a:pPr algn="ctr"/>
            <a:r>
              <a:rPr lang="en-US" sz="3200" dirty="0" smtClean="0">
                <a:latin typeface="+mj-lt"/>
              </a:rPr>
              <a:t>DARK</a:t>
            </a:r>
            <a:endParaRPr lang="en-US" sz="3200" dirty="0">
              <a:latin typeface="+mj-lt"/>
            </a:endParaRPr>
          </a:p>
        </p:txBody>
      </p:sp>
      <p:sp>
        <p:nvSpPr>
          <p:cNvPr id="10" name="TextBox 9"/>
          <p:cNvSpPr txBox="1"/>
          <p:nvPr/>
        </p:nvSpPr>
        <p:spPr>
          <a:xfrm>
            <a:off x="6629400" y="4267199"/>
            <a:ext cx="1447800" cy="584775"/>
          </a:xfrm>
          <a:prstGeom prst="rect">
            <a:avLst/>
          </a:prstGeom>
          <a:noFill/>
        </p:spPr>
        <p:txBody>
          <a:bodyPr wrap="square" rtlCol="0">
            <a:spAutoFit/>
          </a:bodyPr>
          <a:lstStyle/>
          <a:p>
            <a:pPr algn="ctr"/>
            <a:r>
              <a:rPr lang="en-US" sz="3200" dirty="0" smtClean="0">
                <a:latin typeface="+mj-lt"/>
              </a:rPr>
              <a:t>QUIET</a:t>
            </a:r>
            <a:endParaRPr lang="en-US" sz="3200" dirty="0">
              <a:latin typeface="+mj-lt"/>
            </a:endParaRPr>
          </a:p>
        </p:txBody>
      </p:sp>
    </p:spTree>
    <p:extLst>
      <p:ext uri="{BB962C8B-B14F-4D97-AF65-F5344CB8AC3E}">
        <p14:creationId xmlns:p14="http://schemas.microsoft.com/office/powerpoint/2010/main" val="1821308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
            <a:ext cx="7391400" cy="486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480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038600"/>
            <a:ext cx="9144000" cy="762000"/>
          </a:xfrm>
        </p:spPr>
        <p:txBody>
          <a:bodyPr numCol="3">
            <a:normAutofit/>
          </a:bodyPr>
          <a:lstStyle/>
          <a:p>
            <a:pPr algn="ctr">
              <a:buBlip>
                <a:blip r:embed="rId3"/>
              </a:buBlip>
            </a:pPr>
            <a:r>
              <a:rPr lang="en-US" sz="3200" dirty="0" smtClean="0"/>
              <a:t>Green tea </a:t>
            </a:r>
          </a:p>
          <a:p>
            <a:pPr algn="ctr">
              <a:buBlip>
                <a:blip r:embed="rId3"/>
              </a:buBlip>
            </a:pPr>
            <a:r>
              <a:rPr lang="en-US" sz="3200" dirty="0" smtClean="0"/>
              <a:t>Spicy foods</a:t>
            </a:r>
          </a:p>
          <a:p>
            <a:pPr algn="ctr">
              <a:buBlip>
                <a:blip r:embed="rId3"/>
              </a:buBlip>
            </a:pPr>
            <a:r>
              <a:rPr lang="en-US" sz="3200" dirty="0" smtClean="0"/>
              <a:t>Aging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456" y="304800"/>
            <a:ext cx="633412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494"/>
            <a:ext cx="4222230" cy="3059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381000" y="1905000"/>
            <a:ext cx="8610600" cy="3046988"/>
          </a:xfrm>
          <a:prstGeom prst="rect">
            <a:avLst/>
          </a:prstGeom>
          <a:noFill/>
        </p:spPr>
        <p:txBody>
          <a:bodyPr wrap="square" rtlCol="0">
            <a:spAutoFit/>
          </a:bodyPr>
          <a:lstStyle/>
          <a:p>
            <a:pPr marL="285750" indent="-285750">
              <a:buFont typeface="Franklin Gothic Book" panose="020B0503020102020204" pitchFamily="34" charset="0"/>
              <a:buChar char="►"/>
            </a:pPr>
            <a:r>
              <a:rPr lang="en-US" sz="3200" b="1" dirty="0" smtClean="0"/>
              <a:t>MOVE MORE</a:t>
            </a:r>
          </a:p>
          <a:p>
            <a:pPr marL="914400" lvl="1" indent="-457200">
              <a:buClr>
                <a:srgbClr val="FFC000"/>
              </a:buClr>
              <a:buFont typeface="Wingdings" panose="05000000000000000000" pitchFamily="2" charset="2"/>
              <a:buChar char="§"/>
            </a:pPr>
            <a:r>
              <a:rPr lang="en-US" sz="3200" dirty="0" smtClean="0"/>
              <a:t>Include strength training</a:t>
            </a:r>
          </a:p>
          <a:p>
            <a:pPr marL="285750" indent="-285750">
              <a:buFont typeface="Franklin Gothic Book" panose="020B0503020102020204" pitchFamily="34" charset="0"/>
              <a:buChar char="►"/>
            </a:pPr>
            <a:r>
              <a:rPr lang="en-US" sz="3200" b="1" dirty="0" smtClean="0"/>
              <a:t>EAT WELL</a:t>
            </a:r>
          </a:p>
          <a:p>
            <a:pPr marL="914400" lvl="1" indent="-457200">
              <a:buClr>
                <a:srgbClr val="FFC000"/>
              </a:buClr>
              <a:buFont typeface="Wingdings" panose="05000000000000000000" pitchFamily="2" charset="2"/>
              <a:buChar char="§"/>
            </a:pPr>
            <a:r>
              <a:rPr lang="en-US" sz="3200" dirty="0" smtClean="0"/>
              <a:t>Small, frequent meals with plenty of water</a:t>
            </a:r>
          </a:p>
          <a:p>
            <a:pPr marL="285750" indent="-285750">
              <a:buFont typeface="Franklin Gothic Book" panose="020B0503020102020204" pitchFamily="34" charset="0"/>
              <a:buChar char="►"/>
            </a:pPr>
            <a:r>
              <a:rPr lang="en-US" sz="3200" b="1" dirty="0" smtClean="0"/>
              <a:t>SLEEP BETTER</a:t>
            </a:r>
          </a:p>
          <a:p>
            <a:pPr marL="914400" lvl="1" indent="-457200">
              <a:buClr>
                <a:srgbClr val="FFC000"/>
              </a:buClr>
              <a:buFont typeface="Wingdings" panose="05000000000000000000" pitchFamily="2" charset="2"/>
              <a:buChar char="§"/>
            </a:pPr>
            <a:r>
              <a:rPr lang="en-US" sz="3200" dirty="0" smtClean="0"/>
              <a:t>Make it a priority</a:t>
            </a:r>
          </a:p>
        </p:txBody>
      </p:sp>
      <p:sp>
        <p:nvSpPr>
          <p:cNvPr id="7" name="TextBox 6"/>
          <p:cNvSpPr txBox="1"/>
          <p:nvPr/>
        </p:nvSpPr>
        <p:spPr>
          <a:xfrm>
            <a:off x="762000" y="381000"/>
            <a:ext cx="3810000" cy="1323439"/>
          </a:xfrm>
          <a:prstGeom prst="rect">
            <a:avLst/>
          </a:prstGeom>
          <a:noFill/>
        </p:spPr>
        <p:txBody>
          <a:bodyPr wrap="square" rtlCol="0">
            <a:spAutoFit/>
          </a:bodyPr>
          <a:lstStyle/>
          <a:p>
            <a:pPr algn="ctr"/>
            <a:r>
              <a:rPr lang="en-US" sz="4000" dirty="0" smtClean="0">
                <a:solidFill>
                  <a:schemeClr val="accent3">
                    <a:lumMod val="75000"/>
                  </a:schemeClr>
                </a:solidFill>
                <a:latin typeface="+mj-lt"/>
              </a:rPr>
              <a:t>GET IN THE DRIVER’S SEAT</a:t>
            </a:r>
            <a:endParaRPr lang="en-US" sz="4000" dirty="0">
              <a:solidFill>
                <a:schemeClr val="accent3">
                  <a:lumMod val="75000"/>
                </a:schemeClr>
              </a:solidFill>
              <a:latin typeface="+mj-lt"/>
            </a:endParaRPr>
          </a:p>
        </p:txBody>
      </p:sp>
    </p:spTree>
    <p:extLst>
      <p:ext uri="{BB962C8B-B14F-4D97-AF65-F5344CB8AC3E}">
        <p14:creationId xmlns:p14="http://schemas.microsoft.com/office/powerpoint/2010/main" val="153576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2000" fill="hold"/>
                                        <p:tgtEl>
                                          <p:spTgt spid="23">
                                            <p:txEl>
                                              <p:pRg st="0" end="0"/>
                                            </p:txEl>
                                          </p:spTgt>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1000"/>
                                        <p:tgtEl>
                                          <p:spTgt spid="23">
                                            <p:txEl>
                                              <p:pRg st="1" end="1"/>
                                            </p:txEl>
                                          </p:spTgt>
                                        </p:tgtEl>
                                      </p:cBhvr>
                                    </p:animEffect>
                                    <p:anim calcmode="lin" valueType="num">
                                      <p:cBhvr>
                                        <p:cTn id="18"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3">
                                            <p:txEl>
                                              <p:pRg st="2" end="2"/>
                                            </p:txEl>
                                          </p:spTgt>
                                        </p:tgtEl>
                                        <p:attrNameLst>
                                          <p:attrName>style.visibility</p:attrName>
                                        </p:attrNameLst>
                                      </p:cBhvr>
                                      <p:to>
                                        <p:strVal val="visible"/>
                                      </p:to>
                                    </p:set>
                                    <p:animEffect transition="in" filter="fade">
                                      <p:cBhvr>
                                        <p:cTn id="24" dur="1000"/>
                                        <p:tgtEl>
                                          <p:spTgt spid="23">
                                            <p:txEl>
                                              <p:pRg st="2" end="2"/>
                                            </p:txEl>
                                          </p:spTgt>
                                        </p:tgtEl>
                                      </p:cBhvr>
                                    </p:animEffect>
                                    <p:anim calcmode="lin" valueType="num">
                                      <p:cBhvr>
                                        <p:cTn id="25"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6" presetClass="emph" presetSubtype="0" fill="hold" nodeType="afterEffect">
                                  <p:stCondLst>
                                    <p:cond delay="0"/>
                                  </p:stCondLst>
                                  <p:childTnLst>
                                    <p:animScale>
                                      <p:cBhvr>
                                        <p:cTn id="29" dur="2000" fill="hold"/>
                                        <p:tgtEl>
                                          <p:spTgt spid="23">
                                            <p:txEl>
                                              <p:pRg st="2" end="2"/>
                                            </p:txEl>
                                          </p:spTgt>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3">
                                            <p:txEl>
                                              <p:pRg st="3" end="3"/>
                                            </p:txEl>
                                          </p:spTgt>
                                        </p:tgtEl>
                                        <p:attrNameLst>
                                          <p:attrName>style.visibility</p:attrName>
                                        </p:attrNameLst>
                                      </p:cBhvr>
                                      <p:to>
                                        <p:strVal val="visible"/>
                                      </p:to>
                                    </p:set>
                                    <p:animEffect transition="in" filter="fade">
                                      <p:cBhvr>
                                        <p:cTn id="34" dur="1000"/>
                                        <p:tgtEl>
                                          <p:spTgt spid="23">
                                            <p:txEl>
                                              <p:pRg st="3" end="3"/>
                                            </p:txEl>
                                          </p:spTgt>
                                        </p:tgtEl>
                                      </p:cBhvr>
                                    </p:animEffect>
                                    <p:anim calcmode="lin" valueType="num">
                                      <p:cBhvr>
                                        <p:cTn id="35"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3">
                                            <p:txEl>
                                              <p:pRg st="4" end="4"/>
                                            </p:txEl>
                                          </p:spTgt>
                                        </p:tgtEl>
                                        <p:attrNameLst>
                                          <p:attrName>style.visibility</p:attrName>
                                        </p:attrNameLst>
                                      </p:cBhvr>
                                      <p:to>
                                        <p:strVal val="visible"/>
                                      </p:to>
                                    </p:set>
                                    <p:animEffect transition="in" filter="fade">
                                      <p:cBhvr>
                                        <p:cTn id="41" dur="1000"/>
                                        <p:tgtEl>
                                          <p:spTgt spid="23">
                                            <p:txEl>
                                              <p:pRg st="4" end="4"/>
                                            </p:txEl>
                                          </p:spTgt>
                                        </p:tgtEl>
                                      </p:cBhvr>
                                    </p:animEffect>
                                    <p:anim calcmode="lin" valueType="num">
                                      <p:cBhvr>
                                        <p:cTn id="42"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6" presetClass="emph" presetSubtype="0" fill="hold" grpId="0" nodeType="afterEffect">
                                  <p:stCondLst>
                                    <p:cond delay="0"/>
                                  </p:stCondLst>
                                  <p:childTnLst>
                                    <p:animScale>
                                      <p:cBhvr>
                                        <p:cTn id="46" dur="2000" fill="hold"/>
                                        <p:tgtEl>
                                          <p:spTgt spid="23">
                                            <p:txEl>
                                              <p:pRg st="4" end="4"/>
                                            </p:txEl>
                                          </p:spTgt>
                                        </p:tgtEl>
                                      </p:cBhvr>
                                      <p:by x="150000" y="150000"/>
                                    </p:animScale>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3">
                                            <p:txEl>
                                              <p:pRg st="5" end="5"/>
                                            </p:txEl>
                                          </p:spTgt>
                                        </p:tgtEl>
                                        <p:attrNameLst>
                                          <p:attrName>style.visibility</p:attrName>
                                        </p:attrNameLst>
                                      </p:cBhvr>
                                      <p:to>
                                        <p:strVal val="visible"/>
                                      </p:to>
                                    </p:set>
                                    <p:animEffect transition="in" filter="fade">
                                      <p:cBhvr>
                                        <p:cTn id="51" dur="1000"/>
                                        <p:tgtEl>
                                          <p:spTgt spid="23">
                                            <p:txEl>
                                              <p:pRg st="5" end="5"/>
                                            </p:txEl>
                                          </p:spTgt>
                                        </p:tgtEl>
                                      </p:cBhvr>
                                    </p:animEffect>
                                    <p:anim calcmode="lin" valueType="num">
                                      <p:cBhvr>
                                        <p:cTn id="52"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6781" y="938212"/>
            <a:ext cx="200025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200" y="76200"/>
            <a:ext cx="8229600" cy="1249362"/>
          </a:xfrm>
        </p:spPr>
        <p:txBody>
          <a:bodyPr>
            <a:normAutofit/>
          </a:bodyPr>
          <a:lstStyle/>
          <a:p>
            <a:pPr algn="ctr"/>
            <a:r>
              <a:rPr lang="en-US" sz="5400" b="1" dirty="0" smtClean="0"/>
              <a:t>Questions?</a:t>
            </a:r>
            <a:endParaRPr lang="en-US" sz="5400" b="1" dirty="0"/>
          </a:p>
        </p:txBody>
      </p:sp>
      <p:sp>
        <p:nvSpPr>
          <p:cNvPr id="2" name="Content Placeholder 1"/>
          <p:cNvSpPr>
            <a:spLocks noGrp="1"/>
          </p:cNvSpPr>
          <p:nvPr>
            <p:ph idx="1"/>
          </p:nvPr>
        </p:nvSpPr>
        <p:spPr>
          <a:xfrm>
            <a:off x="457200" y="2133600"/>
            <a:ext cx="8229600" cy="1669143"/>
          </a:xfrm>
        </p:spPr>
        <p:txBody>
          <a:bodyPr>
            <a:normAutofit fontScale="92500" lnSpcReduction="20000"/>
          </a:bodyPr>
          <a:lstStyle/>
          <a:p>
            <a:pPr marL="609600" indent="-609600" algn="ctr">
              <a:lnSpc>
                <a:spcPct val="90000"/>
              </a:lnSpc>
              <a:buNone/>
            </a:pPr>
            <a:endParaRPr lang="en-US" sz="2800" dirty="0" smtClean="0"/>
          </a:p>
          <a:p>
            <a:pPr marL="609600" indent="-609600" algn="ctr">
              <a:lnSpc>
                <a:spcPct val="90000"/>
              </a:lnSpc>
              <a:buNone/>
            </a:pPr>
            <a:r>
              <a:rPr lang="en-US" sz="2800" dirty="0" smtClean="0"/>
              <a:t>Visit the CommonHealth website at</a:t>
            </a:r>
          </a:p>
          <a:p>
            <a:pPr marL="609600" indent="-609600" algn="ctr">
              <a:lnSpc>
                <a:spcPct val="90000"/>
              </a:lnSpc>
              <a:buNone/>
            </a:pPr>
            <a:r>
              <a:rPr lang="en-US" sz="3200" b="1" u="sng" dirty="0" smtClean="0">
                <a:solidFill>
                  <a:srgbClr val="0070C0"/>
                </a:solidFill>
              </a:rPr>
              <a:t>www.commonhealth.virginia.gov </a:t>
            </a:r>
          </a:p>
          <a:p>
            <a:pPr marL="609600" indent="-609600" algn="ctr">
              <a:lnSpc>
                <a:spcPct val="90000"/>
              </a:lnSpc>
              <a:buNone/>
            </a:pPr>
            <a:r>
              <a:rPr lang="en-US" sz="2800" dirty="0" smtClean="0"/>
              <a:t> for more great resources</a:t>
            </a:r>
            <a:endParaRPr lang="en-US" sz="2400" dirty="0" smtClean="0"/>
          </a:p>
          <a:p>
            <a:pPr lvl="1"/>
            <a:endParaRPr lang="en-US" sz="2400" dirty="0" smtClean="0"/>
          </a:p>
          <a:p>
            <a:pPr lvl="1"/>
            <a:endParaRPr lang="en-US" sz="2400" b="1" dirty="0" smtClean="0"/>
          </a:p>
          <a:p>
            <a:pPr lvl="1"/>
            <a:endParaRPr lang="en-US" sz="2400" dirty="0" smtClean="0"/>
          </a:p>
          <a:p>
            <a:pPr lvl="1">
              <a:buNone/>
            </a:pPr>
            <a:endParaRPr lang="en-US" dirty="0" smtClean="0"/>
          </a:p>
          <a:p>
            <a:pPr lvl="1"/>
            <a:endParaRPr lang="en-US" dirty="0" smtClean="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3648856"/>
            <a:ext cx="1866900" cy="1244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774901" y="533400"/>
            <a:ext cx="75247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28800" y="4572000"/>
            <a:ext cx="5791200" cy="369332"/>
          </a:xfrm>
          <a:prstGeom prst="rect">
            <a:avLst/>
          </a:prstGeom>
          <a:noFill/>
        </p:spPr>
        <p:txBody>
          <a:bodyPr wrap="square" rtlCol="0">
            <a:spAutoFit/>
          </a:bodyPr>
          <a:lstStyle/>
          <a:p>
            <a:r>
              <a:rPr lang="en-US" dirty="0" smtClean="0">
                <a:solidFill>
                  <a:srgbClr val="000000"/>
                </a:solidFill>
                <a:hlinkClick r:id="rId5"/>
              </a:rPr>
              <a:t>TED Ed – How does the thyroid manage your metabolism?</a:t>
            </a:r>
            <a:endParaRPr lang="en-US" dirty="0">
              <a:solidFill>
                <a:srgbClr val="000000"/>
              </a:solidFill>
            </a:endParaRPr>
          </a:p>
        </p:txBody>
      </p:sp>
    </p:spTree>
    <p:extLst>
      <p:ext uri="{BB962C8B-B14F-4D97-AF65-F5344CB8AC3E}">
        <p14:creationId xmlns:p14="http://schemas.microsoft.com/office/powerpoint/2010/main" val="1557136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affects metabolism?</a:t>
            </a:r>
            <a:endParaRPr lang="en-US" sz="4400" dirty="0"/>
          </a:p>
        </p:txBody>
      </p:sp>
      <p:sp>
        <p:nvSpPr>
          <p:cNvPr id="3" name="Content Placeholder 2"/>
          <p:cNvSpPr>
            <a:spLocks noGrp="1"/>
          </p:cNvSpPr>
          <p:nvPr>
            <p:ph idx="1"/>
          </p:nvPr>
        </p:nvSpPr>
        <p:spPr>
          <a:xfrm>
            <a:off x="381000" y="1066800"/>
            <a:ext cx="5562600" cy="3810000"/>
          </a:xfrm>
        </p:spPr>
        <p:txBody>
          <a:bodyPr>
            <a:noAutofit/>
          </a:bodyPr>
          <a:lstStyle/>
          <a:p>
            <a:pPr lvl="2">
              <a:buFont typeface="Arial" panose="020B0604020202020204" pitchFamily="34" charset="0"/>
              <a:buChar char="•"/>
            </a:pPr>
            <a:endParaRPr lang="en-US" sz="1800" b="1" dirty="0"/>
          </a:p>
          <a:p>
            <a:pPr lvl="2"/>
            <a:r>
              <a:rPr lang="en-US" sz="3200" b="1" dirty="0" smtClean="0"/>
              <a:t>Body size and composition</a:t>
            </a:r>
          </a:p>
          <a:p>
            <a:pPr lvl="2"/>
            <a:r>
              <a:rPr lang="en-US" sz="3200" b="1" dirty="0" smtClean="0"/>
              <a:t>Sex</a:t>
            </a:r>
          </a:p>
          <a:p>
            <a:pPr lvl="2"/>
            <a:r>
              <a:rPr lang="en-US" sz="3200" b="1" dirty="0" smtClean="0"/>
              <a:t>Age</a:t>
            </a:r>
          </a:p>
          <a:p>
            <a:pPr lvl="2"/>
            <a:r>
              <a:rPr lang="en-US" sz="3200" b="1" dirty="0" smtClean="0"/>
              <a:t>Nutrition</a:t>
            </a:r>
          </a:p>
          <a:p>
            <a:pPr lvl="2"/>
            <a:r>
              <a:rPr lang="en-US" sz="3200" b="1" dirty="0" smtClean="0"/>
              <a:t>Physical Activity</a:t>
            </a:r>
          </a:p>
        </p:txBody>
      </p:sp>
      <p:pic>
        <p:nvPicPr>
          <p:cNvPr id="2052" name="Picture 4" descr="C:\Users\qud27891\AppData\Local\Microsoft\Windows\Temporary Internet Files\Content.IE5\USDDBJKQ\small-46188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6714" y="1981200"/>
            <a:ext cx="3870086" cy="289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788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what can you control?</a:t>
            </a:r>
            <a:endParaRPr lang="en-US" sz="4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2" y="1154220"/>
            <a:ext cx="4174756" cy="347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07038" y="914400"/>
            <a:ext cx="4941762" cy="3539430"/>
          </a:xfrm>
          <a:prstGeom prst="rect">
            <a:avLst/>
          </a:prstGeom>
          <a:noFill/>
        </p:spPr>
        <p:txBody>
          <a:bodyPr wrap="square" rtlCol="0">
            <a:spAutoFit/>
          </a:bodyPr>
          <a:lstStyle/>
          <a:p>
            <a:pPr marL="285750" indent="-285750">
              <a:buFont typeface="Franklin Gothic Book" panose="020B0503020102020204" pitchFamily="34" charset="0"/>
              <a:buChar char="►"/>
            </a:pPr>
            <a:r>
              <a:rPr lang="en-US" sz="3200" b="1" dirty="0" smtClean="0"/>
              <a:t>YOUR ENGINE </a:t>
            </a:r>
          </a:p>
          <a:p>
            <a:r>
              <a:rPr lang="en-US" sz="2400" dirty="0" smtClean="0">
                <a:solidFill>
                  <a:srgbClr val="0070C0"/>
                </a:solidFill>
              </a:rPr>
              <a:t> </a:t>
            </a:r>
          </a:p>
          <a:p>
            <a:endParaRPr lang="en-US" sz="2400" dirty="0" smtClean="0">
              <a:solidFill>
                <a:srgbClr val="0070C0"/>
              </a:solidFill>
            </a:endParaRPr>
          </a:p>
          <a:p>
            <a:pPr marL="285750" indent="-285750">
              <a:buFont typeface="Franklin Gothic Book" panose="020B0503020102020204" pitchFamily="34" charset="0"/>
              <a:buChar char="►"/>
            </a:pPr>
            <a:r>
              <a:rPr lang="en-US" sz="3200" b="1" dirty="0" smtClean="0"/>
              <a:t>YOUR FUEL CONSUMPTION</a:t>
            </a:r>
          </a:p>
          <a:p>
            <a:endParaRPr lang="en-US" sz="2400" dirty="0" smtClean="0">
              <a:solidFill>
                <a:srgbClr val="0070C0"/>
              </a:solidFill>
            </a:endParaRPr>
          </a:p>
          <a:p>
            <a:endParaRPr lang="en-US" sz="2400" dirty="0" smtClean="0">
              <a:solidFill>
                <a:srgbClr val="0070C0"/>
              </a:solidFill>
            </a:endParaRPr>
          </a:p>
          <a:p>
            <a:pPr marL="285750" indent="-285750">
              <a:buFont typeface="Franklin Gothic Book" panose="020B0503020102020204" pitchFamily="34" charset="0"/>
              <a:buChar char="►"/>
            </a:pPr>
            <a:r>
              <a:rPr lang="en-US" sz="3200" b="1" dirty="0" smtClean="0"/>
              <a:t>YOUR MAINTENANCE </a:t>
            </a:r>
          </a:p>
        </p:txBody>
      </p:sp>
      <p:sp>
        <p:nvSpPr>
          <p:cNvPr id="5" name="TextBox 4"/>
          <p:cNvSpPr txBox="1"/>
          <p:nvPr/>
        </p:nvSpPr>
        <p:spPr>
          <a:xfrm>
            <a:off x="5029200" y="1524000"/>
            <a:ext cx="3047195" cy="584775"/>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en-US" sz="3200" b="1" dirty="0" smtClean="0">
                <a:solidFill>
                  <a:srgbClr val="0070C0"/>
                </a:solidFill>
                <a:latin typeface="+mj-lt"/>
              </a:rPr>
              <a:t>MOVE MORE</a:t>
            </a:r>
            <a:endParaRPr lang="en-US" sz="3200" b="1" dirty="0">
              <a:solidFill>
                <a:srgbClr val="0070C0"/>
              </a:solidFill>
              <a:latin typeface="+mj-lt"/>
            </a:endParaRPr>
          </a:p>
        </p:txBody>
      </p:sp>
      <p:sp>
        <p:nvSpPr>
          <p:cNvPr id="6" name="TextBox 5"/>
          <p:cNvSpPr txBox="1"/>
          <p:nvPr/>
        </p:nvSpPr>
        <p:spPr>
          <a:xfrm>
            <a:off x="5029199" y="3200400"/>
            <a:ext cx="3047195" cy="584775"/>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en-US" sz="3200" b="1" dirty="0" smtClean="0">
                <a:solidFill>
                  <a:srgbClr val="0070C0"/>
                </a:solidFill>
                <a:latin typeface="+mj-lt"/>
              </a:rPr>
              <a:t>EAT WELL</a:t>
            </a:r>
            <a:endParaRPr lang="en-US" sz="3200" b="1" dirty="0">
              <a:solidFill>
                <a:srgbClr val="0070C0"/>
              </a:solidFill>
              <a:latin typeface="+mj-lt"/>
            </a:endParaRPr>
          </a:p>
        </p:txBody>
      </p:sp>
      <p:sp>
        <p:nvSpPr>
          <p:cNvPr id="7" name="TextBox 6"/>
          <p:cNvSpPr txBox="1"/>
          <p:nvPr/>
        </p:nvSpPr>
        <p:spPr>
          <a:xfrm>
            <a:off x="5029200" y="4419600"/>
            <a:ext cx="3047195" cy="584775"/>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en-US" sz="3200" b="1" dirty="0" smtClean="0">
                <a:solidFill>
                  <a:srgbClr val="0070C0"/>
                </a:solidFill>
                <a:latin typeface="+mj-lt"/>
              </a:rPr>
              <a:t>SLEEP BETTER</a:t>
            </a:r>
            <a:endParaRPr lang="en-US" sz="3200" b="1" dirty="0">
              <a:solidFill>
                <a:srgbClr val="0070C0"/>
              </a:solidFill>
              <a:latin typeface="+mj-lt"/>
            </a:endParaRPr>
          </a:p>
        </p:txBody>
      </p:sp>
    </p:spTree>
    <p:extLst>
      <p:ext uri="{BB962C8B-B14F-4D97-AF65-F5344CB8AC3E}">
        <p14:creationId xmlns:p14="http://schemas.microsoft.com/office/powerpoint/2010/main" val="1020785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2590800"/>
            <a:ext cx="8339666" cy="2406637"/>
          </a:xfrm>
          <a:prstGeom prst="rect">
            <a:avLst/>
          </a:prstGeom>
        </p:spPr>
      </p:pic>
      <p:sp>
        <p:nvSpPr>
          <p:cNvPr id="4" name="TextBox 3"/>
          <p:cNvSpPr txBox="1"/>
          <p:nvPr/>
        </p:nvSpPr>
        <p:spPr>
          <a:xfrm>
            <a:off x="1143000" y="1066800"/>
            <a:ext cx="7239000" cy="1446550"/>
          </a:xfrm>
          <a:prstGeom prst="rect">
            <a:avLst/>
          </a:prstGeom>
          <a:noFill/>
        </p:spPr>
        <p:txBody>
          <a:bodyPr wrap="square" rtlCol="0">
            <a:spAutoFit/>
          </a:bodyPr>
          <a:lstStyle/>
          <a:p>
            <a:pPr algn="ctr"/>
            <a:r>
              <a:rPr lang="en-US" sz="4400" b="1" dirty="0" smtClean="0">
                <a:latin typeface="+mj-lt"/>
              </a:rPr>
              <a:t>REV YOUR ENGINE WITH STRENGTH TRAINING </a:t>
            </a:r>
            <a:endParaRPr lang="en-US" sz="4400" b="1" dirty="0">
              <a:latin typeface="+mj-lt"/>
            </a:endParaRPr>
          </a:p>
        </p:txBody>
      </p:sp>
      <p:sp>
        <p:nvSpPr>
          <p:cNvPr id="5" name="TextBox 4"/>
          <p:cNvSpPr txBox="1"/>
          <p:nvPr/>
        </p:nvSpPr>
        <p:spPr>
          <a:xfrm>
            <a:off x="2892325" y="297359"/>
            <a:ext cx="3469418" cy="769441"/>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en-US" sz="4400" b="1" dirty="0" smtClean="0">
                <a:solidFill>
                  <a:srgbClr val="0070C0"/>
                </a:solidFill>
                <a:latin typeface="+mj-lt"/>
              </a:rPr>
              <a:t>MOVE MORE</a:t>
            </a:r>
            <a:endParaRPr lang="en-US" sz="4400" b="1" dirty="0">
              <a:solidFill>
                <a:srgbClr val="0070C0"/>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47276"/>
          <a:stretch/>
        </p:blipFill>
        <p:spPr>
          <a:xfrm>
            <a:off x="152400" y="949604"/>
            <a:ext cx="8842819" cy="3047546"/>
          </a:xfrm>
          <a:prstGeom prst="rect">
            <a:avLst/>
          </a:prstGeom>
        </p:spPr>
      </p:pic>
      <p:sp>
        <p:nvSpPr>
          <p:cNvPr id="5" name="Title 5"/>
          <p:cNvSpPr>
            <a:spLocks noGrp="1"/>
          </p:cNvSpPr>
          <p:nvPr>
            <p:ph type="title"/>
          </p:nvPr>
        </p:nvSpPr>
        <p:spPr>
          <a:xfrm>
            <a:off x="822960" y="365760"/>
            <a:ext cx="7520940" cy="548640"/>
          </a:xfrm>
        </p:spPr>
        <p:txBody>
          <a:bodyPr/>
          <a:lstStyle/>
          <a:p>
            <a:pPr algn="ctr"/>
            <a:r>
              <a:rPr lang="en-US" sz="4400" b="1" dirty="0" smtClean="0"/>
              <a:t>Try it out</a:t>
            </a:r>
            <a:endParaRPr lang="en-US" sz="4400" b="1" dirty="0"/>
          </a:p>
        </p:txBody>
      </p:sp>
    </p:spTree>
    <p:extLst>
      <p:ext uri="{BB962C8B-B14F-4D97-AF65-F5344CB8AC3E}">
        <p14:creationId xmlns:p14="http://schemas.microsoft.com/office/powerpoint/2010/main" val="435231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52495" b="1"/>
          <a:stretch/>
        </p:blipFill>
        <p:spPr>
          <a:xfrm>
            <a:off x="82333" y="1295400"/>
            <a:ext cx="8961120" cy="2782562"/>
          </a:xfrm>
          <a:prstGeom prst="rect">
            <a:avLst/>
          </a:prstGeom>
        </p:spPr>
      </p:pic>
      <p:sp>
        <p:nvSpPr>
          <p:cNvPr id="6" name="Title 5"/>
          <p:cNvSpPr>
            <a:spLocks noGrp="1"/>
          </p:cNvSpPr>
          <p:nvPr>
            <p:ph type="title"/>
          </p:nvPr>
        </p:nvSpPr>
        <p:spPr/>
        <p:txBody>
          <a:bodyPr/>
          <a:lstStyle/>
          <a:p>
            <a:pPr algn="ctr"/>
            <a:r>
              <a:rPr lang="en-US" sz="4400" b="1" dirty="0" smtClean="0"/>
              <a:t>Try it out II</a:t>
            </a:r>
            <a:endParaRPr lang="en-US" sz="4400" b="1" dirty="0"/>
          </a:p>
        </p:txBody>
      </p:sp>
    </p:spTree>
    <p:extLst>
      <p:ext uri="{BB962C8B-B14F-4D97-AF65-F5344CB8AC3E}">
        <p14:creationId xmlns:p14="http://schemas.microsoft.com/office/powerpoint/2010/main" val="270309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qud27891\AppData\Local\Microsoft\Windows\Temporary Internet Files\Content.IE5\OOPVB60M\dog-walking-1425056286ZH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600200"/>
            <a:ext cx="3944471" cy="33528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2438400" y="1295400"/>
            <a:ext cx="6553200" cy="3048000"/>
          </a:xfrm>
        </p:spPr>
        <p:txBody>
          <a:bodyPr>
            <a:normAutofit fontScale="92500"/>
          </a:bodyPr>
          <a:lstStyle/>
          <a:p>
            <a:pPr lvl="1">
              <a:buClrTx/>
              <a:buFont typeface="Franklin Gothic Book" panose="020B0503020102020204" pitchFamily="34" charset="0"/>
              <a:buChar char="►"/>
            </a:pPr>
            <a:r>
              <a:rPr lang="en-US" sz="3600" b="1" dirty="0" smtClean="0"/>
              <a:t> </a:t>
            </a:r>
            <a:r>
              <a:rPr lang="en-US" sz="3600" b="1" dirty="0" smtClean="0">
                <a:solidFill>
                  <a:srgbClr val="0070C0"/>
                </a:solidFill>
              </a:rPr>
              <a:t>Make the most of your walks</a:t>
            </a:r>
          </a:p>
          <a:p>
            <a:pPr marL="0" lvl="1" indent="0">
              <a:buClrTx/>
              <a:buNone/>
            </a:pPr>
            <a:endParaRPr lang="en-US" sz="2600" b="1" dirty="0" smtClean="0"/>
          </a:p>
          <a:p>
            <a:pPr lvl="1">
              <a:buClrTx/>
              <a:buFont typeface="Franklin Gothic Book" panose="020B0503020102020204" pitchFamily="34" charset="0"/>
              <a:buChar char="►"/>
            </a:pPr>
            <a:r>
              <a:rPr lang="en-US" sz="3600" b="1" dirty="0" smtClean="0"/>
              <a:t> </a:t>
            </a:r>
            <a:r>
              <a:rPr lang="en-US" sz="3600" b="1" dirty="0" smtClean="0">
                <a:solidFill>
                  <a:srgbClr val="0070C0"/>
                </a:solidFill>
              </a:rPr>
              <a:t>Try intervals to up the intensity </a:t>
            </a:r>
          </a:p>
          <a:p>
            <a:pPr lvl="4"/>
            <a:r>
              <a:rPr lang="en-US" sz="3200" dirty="0" smtClean="0"/>
              <a:t>Walk for 5 minutes then        speed walk or jog for 1 minute</a:t>
            </a:r>
          </a:p>
          <a:p>
            <a:pPr lvl="4"/>
            <a:r>
              <a:rPr lang="en-US" sz="3200" dirty="0" smtClean="0"/>
              <a:t>Repeat</a:t>
            </a:r>
            <a:endParaRPr lang="en-US" sz="3200" dirty="0"/>
          </a:p>
          <a:p>
            <a:pPr lvl="1"/>
            <a:endParaRPr lang="en-US" dirty="0" smtClean="0"/>
          </a:p>
        </p:txBody>
      </p:sp>
      <p:sp>
        <p:nvSpPr>
          <p:cNvPr id="8" name="Title 1"/>
          <p:cNvSpPr>
            <a:spLocks noGrp="1"/>
          </p:cNvSpPr>
          <p:nvPr>
            <p:ph type="title"/>
          </p:nvPr>
        </p:nvSpPr>
        <p:spPr>
          <a:xfrm>
            <a:off x="152400" y="365760"/>
            <a:ext cx="8839200" cy="548640"/>
          </a:xfrm>
        </p:spPr>
        <p:txBody>
          <a:bodyPr/>
          <a:lstStyle/>
          <a:p>
            <a:pPr algn="ctr"/>
            <a:r>
              <a:rPr lang="en-US" sz="4400" b="1" dirty="0" smtClean="0"/>
              <a:t>A need for Speed   </a:t>
            </a:r>
            <a:endParaRPr lang="en-US" sz="44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52400</TotalTime>
  <Words>3091</Words>
  <Application>Microsoft Office PowerPoint</Application>
  <PresentationFormat>On-screen Show (4:3)</PresentationFormat>
  <Paragraphs>268</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Angles</vt:lpstr>
      <vt:lpstr>PowerPoint Presentation</vt:lpstr>
      <vt:lpstr>METABOLISM –  The body’s process of using food for energy</vt:lpstr>
      <vt:lpstr>PowerPoint Presentation</vt:lpstr>
      <vt:lpstr>What affects metabolism?</vt:lpstr>
      <vt:lpstr>what can you control?</vt:lpstr>
      <vt:lpstr>PowerPoint Presentation</vt:lpstr>
      <vt:lpstr>Try it out</vt:lpstr>
      <vt:lpstr>Try it out II</vt:lpstr>
      <vt:lpstr>A need for Speed   </vt:lpstr>
      <vt:lpstr>At the very least… Sit less and stand more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 FOR A Challenge?  Breakfast IS SERVED!</vt:lpstr>
      <vt:lpstr>Proper maintenance extends Life</vt:lpstr>
      <vt:lpstr>PowerPoint Presentation</vt:lpstr>
      <vt:lpstr>PowerPoint Presentation</vt:lpstr>
      <vt:lpstr>PowerPoint Presentation</vt:lpstr>
      <vt:lpstr>PowerPoint Presentation</vt:lpstr>
      <vt:lpstr>PowerPoint Presentation</vt:lpstr>
      <vt:lpstr>Questions?</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Your Zzzzz</dc:title>
  <dc:creator>qud27891</dc:creator>
  <cp:lastModifiedBy>hhx53913</cp:lastModifiedBy>
  <cp:revision>842</cp:revision>
  <cp:lastPrinted>2017-11-27T00:49:42Z</cp:lastPrinted>
  <dcterms:created xsi:type="dcterms:W3CDTF">2013-02-26T03:40:32Z</dcterms:created>
  <dcterms:modified xsi:type="dcterms:W3CDTF">2017-12-02T18:17:09Z</dcterms:modified>
</cp:coreProperties>
</file>