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3817600" cy="7772400"/>
  <p:notesSz cx="10287000" cy="1828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76">
          <p15:clr>
            <a:srgbClr val="A4A3A4"/>
          </p15:clr>
        </p15:guide>
        <p15:guide id="2" pos="163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hgI0k7ZcUjnvovzkkeIAtkn9Op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4293" autoAdjust="0"/>
  </p:normalViewPr>
  <p:slideViewPr>
    <p:cSldViewPr snapToGrid="0">
      <p:cViewPr varScale="1">
        <p:scale>
          <a:sx n="13" d="100"/>
          <a:sy n="13" d="100"/>
        </p:scale>
        <p:origin x="1820" y="24"/>
      </p:cViewPr>
      <p:guideLst>
        <p:guide orient="horz" pos="2176"/>
        <p:guide pos="16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457700" cy="9175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827713" y="0"/>
            <a:ext cx="4457700" cy="9175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7372013"/>
            <a:ext cx="4457700" cy="9159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hrm.virginia.gov/employeebenefits/health-benefits/active-employees" TargetMode="External"/><Relationship Id="rId7" Type="http://schemas.openxmlformats.org/officeDocument/2006/relationships/hyperlink" Target="http://www.asha.gov/eye-face-protec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fruitsandveggies.org/" TargetMode="External"/><Relationship Id="rId5" Type="http://schemas.openxmlformats.org/officeDocument/2006/relationships/hyperlink" Target="https://www.eatingwell.com/gallery/14473/recipes-for-better-vision/" TargetMode="External"/><Relationship Id="rId4" Type="http://schemas.openxmlformats.org/officeDocument/2006/relationships/hyperlink" Target="http://www.nei.nih.go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hrm.virginia.gov/employeebenefits/health-benefits/active-employe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0" i="0" u="none" strike="noStrike" dirty="0">
                <a:solidFill>
                  <a:schemeClr val="dk1"/>
                </a:solidFill>
                <a:latin typeface="Arial"/>
                <a:ea typeface="Arial"/>
                <a:cs typeface="Arial"/>
                <a:sym typeface="Arial"/>
              </a:rPr>
              <a:t>CommonHealth has been serving state employees with wellness education for over 35 years! (WCs - Feel free to share more information or events going on in your territories.)</a:t>
            </a:r>
            <a:endParaRPr sz="572" dirty="0"/>
          </a:p>
          <a:p>
            <a:pPr marL="0" lvl="0" indent="0" algn="l" rtl="0">
              <a:spcBef>
                <a:spcPts val="0"/>
              </a:spcBef>
              <a:spcAft>
                <a:spcPts val="0"/>
              </a:spcAft>
              <a:buNone/>
            </a:pPr>
            <a:r>
              <a:rPr lang="en-US" sz="1100" b="0" i="0" u="none" strike="noStrike" dirty="0">
                <a:solidFill>
                  <a:schemeClr val="dk1"/>
                </a:solidFill>
                <a:latin typeface="Arial"/>
                <a:ea typeface="Arial"/>
                <a:cs typeface="Arial"/>
                <a:sym typeface="Arial"/>
              </a:rPr>
              <a:t>Today were taking a closer look at healthy vision……</a:t>
            </a:r>
            <a:endParaRPr sz="1100" b="0" i="0" u="none" strike="noStrike" dirty="0">
              <a:solidFill>
                <a:schemeClr val="dk1"/>
              </a:solidFill>
              <a:latin typeface="Arial"/>
              <a:ea typeface="Arial"/>
              <a:cs typeface="Arial"/>
              <a:sym typeface="Arial"/>
            </a:endParaRPr>
          </a:p>
          <a:p>
            <a:pPr marL="0" lvl="0" indent="0" algn="l" rtl="0">
              <a:spcBef>
                <a:spcPts val="0"/>
              </a:spcBef>
              <a:spcAft>
                <a:spcPts val="0"/>
              </a:spcAft>
              <a:buNone/>
            </a:pPr>
            <a:endParaRPr sz="1100" b="0" i="0" u="none" strike="noStrike" dirty="0">
              <a:solidFill>
                <a:schemeClr val="dk1"/>
              </a:solidFill>
              <a:latin typeface="Arial"/>
              <a:ea typeface="Arial"/>
              <a:cs typeface="Arial"/>
              <a:sym typeface="Arial"/>
            </a:endParaRPr>
          </a:p>
          <a:p>
            <a:pPr marL="0" lvl="0" indent="0" algn="l" rtl="0">
              <a:spcBef>
                <a:spcPts val="0"/>
              </a:spcBef>
              <a:spcAft>
                <a:spcPts val="0"/>
              </a:spcAft>
              <a:buNone/>
            </a:pPr>
            <a:r>
              <a:rPr lang="en-US" sz="1100" b="0" i="0" u="none" strike="noStrike" dirty="0">
                <a:solidFill>
                  <a:schemeClr val="dk1"/>
                </a:solidFill>
                <a:latin typeface="Arial"/>
                <a:ea typeface="Arial"/>
                <a:cs typeface="Arial"/>
                <a:sym typeface="Arial"/>
              </a:rPr>
              <a:t>INTRO-</a:t>
            </a:r>
            <a:endParaRPr sz="1100" b="0" dirty="0">
              <a:latin typeface="Arial"/>
              <a:ea typeface="Arial"/>
              <a:cs typeface="Arial"/>
              <a:sym typeface="Arial"/>
            </a:endParaRPr>
          </a:p>
          <a:p>
            <a:pPr marL="0" lvl="0" indent="0" algn="l" rtl="0">
              <a:spcBef>
                <a:spcPts val="0"/>
              </a:spcBef>
              <a:spcAft>
                <a:spcPts val="0"/>
              </a:spcAft>
              <a:buNone/>
            </a:pPr>
            <a:r>
              <a:rPr lang="en-US" sz="1100" b="0" i="0" u="none" strike="noStrike" dirty="0">
                <a:solidFill>
                  <a:schemeClr val="dk1"/>
                </a:solidFill>
                <a:latin typeface="Arial"/>
                <a:ea typeface="Arial"/>
                <a:cs typeface="Arial"/>
                <a:sym typeface="Arial"/>
              </a:rPr>
              <a:t>Vision is often underappreciated and taken for granted all too easily. However, as it changes or is lost to differing degrees, it greatly affects one’s life. There are so many things we can do to keep our eyes healthy and strong as well as strategies we can use to help with changes and minimize the impacts of chronic diseases on vision.</a:t>
            </a:r>
            <a:r>
              <a:rPr lang="en-US" sz="1100" b="0" i="0" u="none" strike="noStrike">
                <a:solidFill>
                  <a:schemeClr val="dk1"/>
                </a:solidFill>
                <a:latin typeface="Arial"/>
                <a:ea typeface="Arial"/>
                <a:cs typeface="Arial"/>
                <a:sym typeface="Arial"/>
              </a:rPr>
              <a:t> </a:t>
            </a:r>
            <a:endParaRPr sz="1100" b="0" dirty="0">
              <a:latin typeface="Arial"/>
              <a:ea typeface="Arial"/>
              <a:cs typeface="Arial"/>
              <a:sym typeface="Arial"/>
            </a:endParaRPr>
          </a:p>
          <a:p>
            <a:pPr marL="0" lvl="0" indent="0" algn="l" rtl="0">
              <a:spcBef>
                <a:spcPts val="0"/>
              </a:spcBef>
              <a:spcAft>
                <a:spcPts val="0"/>
              </a:spcAft>
              <a:buNone/>
            </a:pPr>
            <a:r>
              <a:rPr lang="en-US" sz="1100" b="0" i="0" u="none" strike="noStrike" dirty="0">
                <a:solidFill>
                  <a:schemeClr val="dk1"/>
                </a:solidFill>
                <a:latin typeface="Arial"/>
                <a:ea typeface="Arial"/>
                <a:cs typeface="Arial"/>
                <a:sym typeface="Arial"/>
              </a:rPr>
              <a:t>When it comes to having good vision for a lifetime, it’s ultimately important to be in good overall health. Protecting your eyes from the sun and from trauma is important, but eating right, exercise, and regular checkups can go a long way to prevent other sorts of ocular health problems later in life.</a:t>
            </a:r>
            <a:endParaRPr sz="572" dirty="0"/>
          </a:p>
          <a:p>
            <a:pPr marL="0" lvl="0" indent="0" algn="l" rtl="0">
              <a:spcBef>
                <a:spcPts val="0"/>
              </a:spcBef>
              <a:spcAft>
                <a:spcPts val="0"/>
              </a:spcAft>
              <a:buNone/>
            </a:pPr>
            <a:endParaRPr sz="1100" b="0" i="0" u="none" strike="noStrike" dirty="0">
              <a:solidFill>
                <a:schemeClr val="dk1"/>
              </a:solidFill>
              <a:latin typeface="Arial"/>
              <a:ea typeface="Arial"/>
              <a:cs typeface="Arial"/>
              <a:sym typeface="Arial"/>
            </a:endParaRPr>
          </a:p>
          <a:p>
            <a:pPr marL="0" lvl="0" indent="0" algn="l" rtl="0">
              <a:spcBef>
                <a:spcPts val="0"/>
              </a:spcBef>
              <a:spcAft>
                <a:spcPts val="0"/>
              </a:spcAft>
              <a:buNone/>
            </a:pPr>
            <a:r>
              <a:rPr lang="en-US" sz="1100" b="0" i="0" u="none" strike="noStrike" dirty="0">
                <a:solidFill>
                  <a:schemeClr val="dk1"/>
                </a:solidFill>
                <a:latin typeface="Arial"/>
                <a:ea typeface="Arial"/>
                <a:cs typeface="Arial"/>
                <a:sym typeface="Arial"/>
              </a:rPr>
              <a:t>You also have a Wise Eyes booklet that will provide helpful information as we go along. We can do this together and learn how to play it safe with your sight to preserve and protect it for a lifetime. </a:t>
            </a:r>
            <a:endParaRPr sz="1100" b="0" dirty="0">
              <a:latin typeface="Arial"/>
              <a:ea typeface="Arial"/>
              <a:cs typeface="Arial"/>
              <a:sym typeface="Arial"/>
            </a:endParaRPr>
          </a:p>
          <a:p>
            <a:pPr marL="0" lvl="0" indent="0" algn="l" rtl="0">
              <a:spcBef>
                <a:spcPts val="0"/>
              </a:spcBef>
              <a:spcAft>
                <a:spcPts val="0"/>
              </a:spcAft>
              <a:buNone/>
            </a:pPr>
            <a:r>
              <a:rPr lang="en-US" dirty="0"/>
              <a:t/>
            </a:r>
            <a:br>
              <a:rPr lang="en-US" dirty="0"/>
            </a:br>
            <a:endParaRPr dirty="0"/>
          </a:p>
        </p:txBody>
      </p:sp>
      <p:sp>
        <p:nvSpPr>
          <p:cNvPr id="49" name="Google Shape;49;p1: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Let’s go over some specific foods you can add to your diet that provide more eye healthy nutrients!</a:t>
            </a:r>
            <a:endParaRPr sz="1100">
              <a:latin typeface="Arial"/>
              <a:ea typeface="Arial"/>
              <a:cs typeface="Arial"/>
              <a:sym typeface="Arial"/>
            </a:endParaRPr>
          </a:p>
          <a:p>
            <a:pPr marL="0" lvl="0" indent="0" algn="l" rtl="0">
              <a:spcBef>
                <a:spcPts val="0"/>
              </a:spcBef>
              <a:spcAft>
                <a:spcPts val="0"/>
              </a:spcAft>
              <a:buNone/>
            </a:pPr>
            <a:endParaRPr sz="1100" i="0" u="none" strike="noStrike">
              <a:solidFill>
                <a:schemeClr val="dk1"/>
              </a:solidFill>
              <a:latin typeface="Arial"/>
              <a:ea typeface="Arial"/>
              <a:cs typeface="Arial"/>
              <a:sym typeface="Arial"/>
            </a:endParaRPr>
          </a:p>
          <a:p>
            <a:pPr marL="0" lvl="0" indent="0" algn="l" rtl="0">
              <a:spcBef>
                <a:spcPts val="0"/>
              </a:spcBef>
              <a:spcAft>
                <a:spcPts val="0"/>
              </a:spcAft>
              <a:buNone/>
            </a:pPr>
            <a:r>
              <a:rPr lang="en-US" sz="1100" b="1" i="0" u="none" strike="noStrike">
                <a:solidFill>
                  <a:schemeClr val="dk1"/>
                </a:solidFill>
                <a:latin typeface="Arial"/>
                <a:ea typeface="Arial"/>
                <a:cs typeface="Arial"/>
                <a:sym typeface="Arial"/>
              </a:rPr>
              <a:t>Lutein &amp; Zeaxanthin - </a:t>
            </a:r>
            <a:r>
              <a:rPr lang="en-US" sz="1100" i="1" u="none" strike="noStrike">
                <a:solidFill>
                  <a:schemeClr val="dk1"/>
                </a:solidFill>
                <a:latin typeface="Arial"/>
                <a:ea typeface="Arial"/>
                <a:cs typeface="Arial"/>
                <a:sym typeface="Arial"/>
              </a:rPr>
              <a:t>Protects eyes from sun damage &amp; aging</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Enjoy eating l</a:t>
            </a:r>
            <a:r>
              <a:rPr lang="en-US" sz="1100" i="0" u="none" strike="noStrike">
                <a:solidFill>
                  <a:schemeClr val="dk1"/>
                </a:solidFill>
                <a:latin typeface="Arial"/>
                <a:ea typeface="Arial"/>
                <a:cs typeface="Arial"/>
                <a:sym typeface="Arial"/>
              </a:rPr>
              <a:t>eafy greens, broccoli, peas, kiwi, red grapes, and yellow squash (eat with healthy fats)</a:t>
            </a:r>
            <a:endParaRPr sz="1100">
              <a:latin typeface="Arial"/>
              <a:ea typeface="Arial"/>
              <a:cs typeface="Arial"/>
              <a:sym typeface="Arial"/>
            </a:endParaRPr>
          </a:p>
          <a:p>
            <a:pPr marL="0" lvl="0" indent="0" algn="l" rtl="0">
              <a:spcBef>
                <a:spcPts val="0"/>
              </a:spcBef>
              <a:spcAft>
                <a:spcPts val="0"/>
              </a:spcAft>
              <a:buNone/>
            </a:pPr>
            <a:endParaRPr sz="1100" i="0" u="none" strike="noStrike">
              <a:solidFill>
                <a:schemeClr val="dk1"/>
              </a:solidFill>
              <a:latin typeface="Arial"/>
              <a:ea typeface="Arial"/>
              <a:cs typeface="Arial"/>
              <a:sym typeface="Arial"/>
            </a:endParaRPr>
          </a:p>
          <a:p>
            <a:pPr marL="0" lvl="0" indent="0" algn="l" rtl="0">
              <a:spcBef>
                <a:spcPts val="0"/>
              </a:spcBef>
              <a:spcAft>
                <a:spcPts val="0"/>
              </a:spcAft>
              <a:buNone/>
            </a:pPr>
            <a:r>
              <a:rPr lang="en-US" sz="1100" b="1" i="0" u="none" strike="noStrike">
                <a:solidFill>
                  <a:schemeClr val="dk1"/>
                </a:solidFill>
                <a:latin typeface="Arial"/>
                <a:ea typeface="Arial"/>
                <a:cs typeface="Arial"/>
                <a:sym typeface="Arial"/>
              </a:rPr>
              <a:t>Beta-carotene &amp; Vitamin A - </a:t>
            </a:r>
            <a:r>
              <a:rPr lang="en-US" sz="1100" i="1" u="none" strike="noStrike">
                <a:solidFill>
                  <a:schemeClr val="dk1"/>
                </a:solidFill>
                <a:latin typeface="Arial"/>
                <a:ea typeface="Arial"/>
                <a:cs typeface="Arial"/>
                <a:sym typeface="Arial"/>
              </a:rPr>
              <a:t>Prevents dry eyes and night blindness</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Include s</a:t>
            </a:r>
            <a:r>
              <a:rPr lang="en-US" sz="1100" i="0" u="none" strike="noStrike">
                <a:solidFill>
                  <a:schemeClr val="dk1"/>
                </a:solidFill>
                <a:latin typeface="Arial"/>
                <a:ea typeface="Arial"/>
                <a:cs typeface="Arial"/>
                <a:sym typeface="Arial"/>
              </a:rPr>
              <a:t>weet potatoes, carrots, butternut</a:t>
            </a:r>
            <a:r>
              <a:rPr lang="en-US" sz="1100">
                <a:latin typeface="Arial"/>
                <a:ea typeface="Arial"/>
                <a:cs typeface="Arial"/>
                <a:sym typeface="Arial"/>
              </a:rPr>
              <a:t>, </a:t>
            </a:r>
            <a:r>
              <a:rPr lang="en-US" sz="1100" i="0" u="none" strike="noStrike">
                <a:solidFill>
                  <a:schemeClr val="dk1"/>
                </a:solidFill>
                <a:latin typeface="Arial"/>
                <a:ea typeface="Arial"/>
                <a:cs typeface="Arial"/>
                <a:sym typeface="Arial"/>
              </a:rPr>
              <a:t>squash, dark leafy greens, liver, milk, and eggs</a:t>
            </a:r>
            <a:endParaRPr sz="1100">
              <a:latin typeface="Arial"/>
              <a:ea typeface="Arial"/>
              <a:cs typeface="Arial"/>
              <a:sym typeface="Arial"/>
            </a:endParaRPr>
          </a:p>
          <a:p>
            <a:pPr marL="0" lvl="0" indent="0" algn="l" rtl="0">
              <a:spcBef>
                <a:spcPts val="0"/>
              </a:spcBef>
              <a:spcAft>
                <a:spcPts val="0"/>
              </a:spcAft>
              <a:buNone/>
            </a:pPr>
            <a:endParaRPr sz="1100" i="0" u="none" strike="noStrike">
              <a:solidFill>
                <a:schemeClr val="dk1"/>
              </a:solidFill>
              <a:latin typeface="Arial"/>
              <a:ea typeface="Arial"/>
              <a:cs typeface="Arial"/>
              <a:sym typeface="Arial"/>
            </a:endParaRPr>
          </a:p>
          <a:p>
            <a:pPr marL="0" lvl="0" indent="0" algn="l" rtl="0">
              <a:spcBef>
                <a:spcPts val="0"/>
              </a:spcBef>
              <a:spcAft>
                <a:spcPts val="0"/>
              </a:spcAft>
              <a:buNone/>
            </a:pPr>
            <a:r>
              <a:rPr lang="en-US" sz="1100" b="1" i="0" u="none" strike="noStrike">
                <a:solidFill>
                  <a:schemeClr val="dk1"/>
                </a:solidFill>
                <a:latin typeface="Arial"/>
                <a:ea typeface="Arial"/>
                <a:cs typeface="Arial"/>
                <a:sym typeface="Arial"/>
              </a:rPr>
              <a:t>Vitamin C - </a:t>
            </a:r>
            <a:r>
              <a:rPr lang="en-US" sz="1100" i="1" u="none" strike="noStrike">
                <a:solidFill>
                  <a:schemeClr val="dk1"/>
                </a:solidFill>
                <a:latin typeface="Arial"/>
                <a:ea typeface="Arial"/>
                <a:cs typeface="Arial"/>
                <a:sym typeface="Arial"/>
              </a:rPr>
              <a:t>Lowers risk of cataracts</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Enjoy juicy s</a:t>
            </a:r>
            <a:r>
              <a:rPr lang="en-US" sz="1100" i="0" u="none" strike="noStrike">
                <a:solidFill>
                  <a:schemeClr val="dk1"/>
                </a:solidFill>
                <a:latin typeface="Arial"/>
                <a:ea typeface="Arial"/>
                <a:cs typeface="Arial"/>
                <a:sym typeface="Arial"/>
              </a:rPr>
              <a:t>trawberries, bell peppers, oranges, kiwi, grapefruit, and cantaloupe</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Omega-3 Fatty Acids - </a:t>
            </a:r>
            <a:r>
              <a:rPr lang="en-US" sz="1100" i="1" u="none" strike="noStrike">
                <a:solidFill>
                  <a:schemeClr val="dk1"/>
                </a:solidFill>
                <a:latin typeface="Arial"/>
                <a:ea typeface="Arial"/>
                <a:cs typeface="Arial"/>
                <a:sym typeface="Arial"/>
              </a:rPr>
              <a:t>Lowers risk for high eye pressure/glaucoma</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You’ll find theses in s</a:t>
            </a:r>
            <a:r>
              <a:rPr lang="en-US" sz="1100" i="0" u="none" strike="noStrike">
                <a:solidFill>
                  <a:schemeClr val="dk1"/>
                </a:solidFill>
                <a:latin typeface="Arial"/>
                <a:ea typeface="Arial"/>
                <a:cs typeface="Arial"/>
                <a:sym typeface="Arial"/>
              </a:rPr>
              <a:t>almon, sardines, trout, walnuts, flaxseed, and chia seeds</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Zinc - </a:t>
            </a:r>
            <a:r>
              <a:rPr lang="en-US" sz="1100" i="1" u="none" strike="noStrike">
                <a:solidFill>
                  <a:schemeClr val="dk1"/>
                </a:solidFill>
                <a:latin typeface="Arial"/>
                <a:ea typeface="Arial"/>
                <a:cs typeface="Arial"/>
                <a:sym typeface="Arial"/>
              </a:rPr>
              <a:t>Keeps the eye’s tissue healthy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Eat l</a:t>
            </a:r>
            <a:r>
              <a:rPr lang="en-US" sz="1100" i="0" u="none" strike="noStrike">
                <a:solidFill>
                  <a:schemeClr val="dk1"/>
                </a:solidFill>
                <a:latin typeface="Arial"/>
                <a:ea typeface="Arial"/>
                <a:cs typeface="Arial"/>
                <a:sym typeface="Arial"/>
              </a:rPr>
              <a:t>ean meat, seafood, eggs, cheese, soybeans, peanuts, bran, and wheat germ</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Thiamin - </a:t>
            </a:r>
            <a:r>
              <a:rPr lang="en-US" sz="1100" i="1" u="none" strike="noStrike">
                <a:solidFill>
                  <a:schemeClr val="dk1"/>
                </a:solidFill>
                <a:latin typeface="Arial"/>
                <a:ea typeface="Arial"/>
                <a:cs typeface="Arial"/>
                <a:sym typeface="Arial"/>
              </a:rPr>
              <a:t>Decreased risk of cataract and glaucoma</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Enjoy eating e</a:t>
            </a:r>
            <a:r>
              <a:rPr lang="en-US" sz="1100" i="0" u="none" strike="noStrike">
                <a:solidFill>
                  <a:schemeClr val="dk1"/>
                </a:solidFill>
                <a:latin typeface="Arial"/>
                <a:ea typeface="Arial"/>
                <a:cs typeface="Arial"/>
                <a:sym typeface="Arial"/>
              </a:rPr>
              <a:t>nriched and fortified whole grains, eggs, pork, legumes, seeds, and nuts</a:t>
            </a:r>
            <a:endParaRPr sz="1100">
              <a:latin typeface="Arial"/>
              <a:ea typeface="Arial"/>
              <a:cs typeface="Arial"/>
              <a:sym typeface="Arial"/>
            </a:endParaRPr>
          </a:p>
          <a:p>
            <a:pPr marL="0" lvl="0" indent="0" algn="l" rtl="0">
              <a:spcBef>
                <a:spcPts val="0"/>
              </a:spcBef>
              <a:spcAft>
                <a:spcPts val="0"/>
              </a:spcAft>
              <a:buNone/>
            </a:pPr>
            <a:endParaRPr sz="1100" i="0" u="none" strike="noStrike">
              <a:solidFill>
                <a:schemeClr val="dk1"/>
              </a:solidFill>
              <a:latin typeface="Arial"/>
              <a:ea typeface="Arial"/>
              <a:cs typeface="Arial"/>
              <a:sym typeface="Arial"/>
            </a:endParaRPr>
          </a:p>
          <a:p>
            <a:pPr marL="0" lvl="0" indent="0" algn="l" rtl="0">
              <a:spcBef>
                <a:spcPts val="0"/>
              </a:spcBef>
              <a:spcAft>
                <a:spcPts val="0"/>
              </a:spcAft>
              <a:buNone/>
            </a:pPr>
            <a:r>
              <a:rPr lang="en-US" sz="1100" b="1" i="0" u="none" strike="noStrike">
                <a:solidFill>
                  <a:schemeClr val="dk1"/>
                </a:solidFill>
                <a:latin typeface="Arial"/>
                <a:ea typeface="Arial"/>
                <a:cs typeface="Arial"/>
                <a:sym typeface="Arial"/>
              </a:rPr>
              <a:t>Vitamin D - </a:t>
            </a:r>
            <a:r>
              <a:rPr lang="en-US" sz="1100" i="1" u="none" strike="noStrike">
                <a:solidFill>
                  <a:schemeClr val="dk1"/>
                </a:solidFill>
                <a:latin typeface="Arial"/>
                <a:ea typeface="Arial"/>
                <a:cs typeface="Arial"/>
                <a:sym typeface="Arial"/>
              </a:rPr>
              <a:t>Prevention of macular degeneration</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Include f</a:t>
            </a:r>
            <a:r>
              <a:rPr lang="en-US" sz="1100" i="0" u="none" strike="noStrike">
                <a:solidFill>
                  <a:schemeClr val="dk1"/>
                </a:solidFill>
                <a:latin typeface="Arial"/>
                <a:ea typeface="Arial"/>
                <a:cs typeface="Arial"/>
                <a:sym typeface="Arial"/>
              </a:rPr>
              <a:t>resh fish, eggs, mushrooms, milk, yogurt, fortified cereal, and lean cuts of pork</a:t>
            </a:r>
            <a:endParaRPr sz="1100">
              <a:latin typeface="Arial"/>
              <a:ea typeface="Arial"/>
              <a:cs typeface="Arial"/>
              <a:sym typeface="Arial"/>
            </a:endParaRPr>
          </a:p>
          <a:p>
            <a:pPr marL="0" lvl="0" indent="0" algn="l" rtl="0">
              <a:spcBef>
                <a:spcPts val="0"/>
              </a:spcBef>
              <a:spcAft>
                <a:spcPts val="0"/>
              </a:spcAft>
              <a:buNone/>
            </a:pPr>
            <a:endParaRPr sz="1100" i="0" u="none" strike="noStrike">
              <a:solidFill>
                <a:schemeClr val="dk1"/>
              </a:solidFill>
              <a:latin typeface="Arial"/>
              <a:ea typeface="Arial"/>
              <a:cs typeface="Arial"/>
              <a:sym typeface="Arial"/>
            </a:endParaRPr>
          </a:p>
          <a:p>
            <a:pPr marL="0" lvl="0" indent="0" algn="l" rtl="0">
              <a:spcBef>
                <a:spcPts val="0"/>
              </a:spcBef>
              <a:spcAft>
                <a:spcPts val="0"/>
              </a:spcAft>
              <a:buNone/>
            </a:pPr>
            <a:r>
              <a:rPr lang="en-US" sz="1100" b="1" i="0" u="none" strike="noStrike">
                <a:solidFill>
                  <a:schemeClr val="dk1"/>
                </a:solidFill>
                <a:latin typeface="Arial"/>
                <a:ea typeface="Arial"/>
                <a:cs typeface="Arial"/>
                <a:sym typeface="Arial"/>
              </a:rPr>
              <a:t>Vitamin E - </a:t>
            </a:r>
            <a:r>
              <a:rPr lang="en-US" sz="1100" i="1" u="none" strike="noStrike">
                <a:solidFill>
                  <a:schemeClr val="dk1"/>
                </a:solidFill>
                <a:latin typeface="Arial"/>
                <a:ea typeface="Arial"/>
                <a:cs typeface="Arial"/>
                <a:sym typeface="Arial"/>
              </a:rPr>
              <a:t>Prevention of macular degeneration</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Eat more w</a:t>
            </a:r>
            <a:r>
              <a:rPr lang="en-US" sz="1100" i="0" u="none" strike="noStrike">
                <a:solidFill>
                  <a:schemeClr val="dk1"/>
                </a:solidFill>
                <a:latin typeface="Arial"/>
                <a:ea typeface="Arial"/>
                <a:cs typeface="Arial"/>
                <a:sym typeface="Arial"/>
              </a:rPr>
              <a:t>alnuts, almonds, pistachios, sunflower seeds, dark leafy greens, pumpkin, and peanuts </a:t>
            </a:r>
            <a:endParaRPr sz="1100">
              <a:latin typeface="Arial"/>
              <a:ea typeface="Arial"/>
              <a:cs typeface="Arial"/>
              <a:sym typeface="Arial"/>
            </a:endParaRPr>
          </a:p>
          <a:p>
            <a:pPr marL="0" lvl="0" indent="0" algn="l" rtl="0">
              <a:spcBef>
                <a:spcPts val="0"/>
              </a:spcBef>
              <a:spcAft>
                <a:spcPts val="0"/>
              </a:spcAft>
              <a:buNone/>
            </a:pPr>
            <a:r>
              <a:rPr lang="en-US"/>
              <a:t/>
            </a:r>
            <a:br>
              <a:rPr lang="en-US"/>
            </a:br>
            <a:endParaRPr b="0"/>
          </a:p>
          <a:p>
            <a:pPr marL="0" lvl="0" indent="0" algn="l" rtl="0">
              <a:spcBef>
                <a:spcPts val="0"/>
              </a:spcBef>
              <a:spcAft>
                <a:spcPts val="0"/>
              </a:spcAft>
              <a:buNone/>
            </a:pPr>
            <a:r>
              <a:rPr lang="en-US"/>
              <a:t/>
            </a:r>
            <a:br>
              <a:rPr lang="en-US"/>
            </a:br>
            <a:endParaRPr b="0"/>
          </a:p>
          <a:p>
            <a:pPr marL="0" lvl="0" indent="0" algn="l" rtl="0">
              <a:spcBef>
                <a:spcPts val="0"/>
              </a:spcBef>
              <a:spcAft>
                <a:spcPts val="0"/>
              </a:spcAft>
              <a:buNone/>
            </a:pPr>
            <a:r>
              <a:rPr lang="en-US"/>
              <a:t/>
            </a:r>
            <a:br>
              <a:rPr lang="en-US"/>
            </a:br>
            <a:endParaRPr b="0"/>
          </a:p>
          <a:p>
            <a:pPr marL="0" lvl="0" indent="0" algn="l" rtl="0">
              <a:spcBef>
                <a:spcPts val="0"/>
              </a:spcBef>
              <a:spcAft>
                <a:spcPts val="0"/>
              </a:spcAft>
              <a:buNone/>
            </a:pPr>
            <a:r>
              <a:rPr lang="en-US"/>
              <a:t/>
            </a:r>
            <a:br>
              <a:rPr lang="en-US"/>
            </a:br>
            <a:endParaRPr/>
          </a:p>
        </p:txBody>
      </p:sp>
      <p:sp>
        <p:nvSpPr>
          <p:cNvPr id="219" name="Google Shape;219;p10: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1: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You should wear safety eyewear because they are the best defense against eye injuries. They protect your eyes from a myriad of potential hazards at work, home and outdoors. Comprehensively, safety eyewear saves businesses and workers a tremendous amount of time and money. Also, wearing safety eyewear can have a significant impact on overall, long-term eye health.</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An approximate 125,000 eye injuries happen in the home every year, and over 40,000 sports-related eye injuries take place yearly.</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While the numbers are startling, even more eye-catching is that eye injuries are the most preventable cause of blindness. Diseases like glaucoma and macular degeneration don’t cause as many cases of blindness as eye injuries.</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Safety experts and medical professionals believe that 90% of all eye injuries are preventable by wearing appropriate safety eyewear.</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Protective eyewear includes safety glasses, goggles, face shields and side shields designed for specific activities. Common hazards include chemicals, corneal flash burns, pollen, dust, and the blunt force of large objects.</a:t>
            </a:r>
            <a:endParaRPr sz="1100">
              <a:latin typeface="Arial"/>
              <a:ea typeface="Arial"/>
              <a:cs typeface="Arial"/>
              <a:sym typeface="Arial"/>
            </a:endParaRPr>
          </a:p>
          <a:p>
            <a:pPr marL="0" lvl="0" indent="0" algn="l" rtl="0">
              <a:spcBef>
                <a:spcPts val="0"/>
              </a:spcBef>
              <a:spcAft>
                <a:spcPts val="0"/>
              </a:spcAft>
              <a:buNone/>
            </a:pPr>
            <a:endParaRPr sz="1100" i="0" u="none" strike="noStrike">
              <a:solidFill>
                <a:schemeClr val="dk1"/>
              </a:solidFill>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A big key in safety eyewear protecting eyes against hazards involves taking all the potential dangers of a situation into account and wearing the appropriate eyewear.</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a:latin typeface="Arial"/>
                <a:ea typeface="Arial"/>
                <a:cs typeface="Arial"/>
                <a:sym typeface="Arial"/>
              </a:rPr>
              <a:t>Accidents can happen anywhere, so protect your eyes at work, home and during recreations.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a:t>
            </a:r>
            <a:r>
              <a:rPr lang="en-US" sz="1100" i="0" u="none" strike="noStrike">
                <a:solidFill>
                  <a:schemeClr val="dk1"/>
                </a:solidFill>
                <a:latin typeface="Arial"/>
                <a:ea typeface="Arial"/>
                <a:cs typeface="Arial"/>
                <a:sym typeface="Arial"/>
              </a:rPr>
              <a:t>n the workplace, this means having and following recommendations of safety experts at OSHA as well as performing regular safety audits.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At home, it involves at a minimum wearing standard safety eyewear for yard work, house cleaning and whenever working with power tools.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During recreation, it means using what experts recommend for specific activities.</a:t>
            </a:r>
            <a:endParaRPr sz="1100">
              <a:latin typeface="Arial"/>
              <a:ea typeface="Arial"/>
              <a:cs typeface="Arial"/>
              <a:sym typeface="Arial"/>
            </a:endParaRPr>
          </a:p>
          <a:p>
            <a:pPr marL="0" lvl="0" indent="0" algn="l" rtl="0">
              <a:spcBef>
                <a:spcPts val="0"/>
              </a:spcBef>
              <a:spcAft>
                <a:spcPts val="0"/>
              </a:spcAft>
              <a:buNone/>
            </a:pPr>
            <a:endParaRPr sz="1100" i="0" u="none" strike="noStrike">
              <a:solidFill>
                <a:schemeClr val="dk1"/>
              </a:solidFill>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Though hazards sometimes present themselves unexpectedly, a person can be sufficiently equipped when they are most likely to occur. </a:t>
            </a:r>
            <a:endParaRPr sz="1100">
              <a:latin typeface="Arial"/>
              <a:ea typeface="Arial"/>
              <a:cs typeface="Arial"/>
              <a:sym typeface="Arial"/>
            </a:endParaRPr>
          </a:p>
          <a:p>
            <a:pPr marL="0" lvl="0" indent="0" algn="l" rtl="0">
              <a:spcBef>
                <a:spcPts val="0"/>
              </a:spcBef>
              <a:spcAft>
                <a:spcPts val="0"/>
              </a:spcAft>
              <a:buNone/>
            </a:pPr>
            <a:r>
              <a:rPr lang="en-US"/>
              <a:t/>
            </a:r>
            <a:br>
              <a:rPr lang="en-US"/>
            </a:br>
            <a:endParaRPr b="0"/>
          </a:p>
          <a:p>
            <a:pPr marL="0" lvl="0" indent="0" algn="l" rtl="0">
              <a:spcBef>
                <a:spcPts val="0"/>
              </a:spcBef>
              <a:spcAft>
                <a:spcPts val="0"/>
              </a:spcAft>
              <a:buNone/>
            </a:pPr>
            <a:r>
              <a:rPr lang="en-US"/>
              <a:t/>
            </a:r>
            <a:br>
              <a:rPr lang="en-US"/>
            </a:br>
            <a:endParaRPr/>
          </a:p>
        </p:txBody>
      </p:sp>
      <p:sp>
        <p:nvSpPr>
          <p:cNvPr id="262" name="Google Shape;262;p11: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2: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i="0" u="none" strike="noStrike">
                <a:solidFill>
                  <a:schemeClr val="dk1"/>
                </a:solidFill>
                <a:latin typeface="Arial"/>
                <a:ea typeface="Arial"/>
                <a:cs typeface="Arial"/>
                <a:sym typeface="Arial"/>
              </a:rPr>
              <a:t>QUESTION: How can I address eye strain from computer work? </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Follow the 20-20-20 rule. We don’t blink as much during near-task activities. Dry eyes can be painful and can, in severe cases, lead to scars or ulcers on the cornea or loss of vision. Try the 20-20-20 rule: Every 20 minutes, take a 20-second break and look 20 feet into the distance. Your eyes can rest, refocus, and rehydrate with some much-needed blinks.</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You can also try blue blocking computer glasses. Blue light blocking glasses can help reduce eye strain. Blue light can make it difficult to focus on the screen, making your eyes strain to concentrate. Blue light glasses help increase contrast on your screen, making it easier to focus and subsequently reduce eye strain.</a:t>
            </a:r>
            <a:endParaRPr sz="1100">
              <a:latin typeface="Arial"/>
              <a:ea typeface="Arial"/>
              <a:cs typeface="Arial"/>
              <a:sym typeface="Arial"/>
            </a:endParaRPr>
          </a:p>
          <a:p>
            <a:pPr marL="0" lvl="0" indent="0" algn="l" rtl="0">
              <a:spcBef>
                <a:spcPts val="0"/>
              </a:spcBef>
              <a:spcAft>
                <a:spcPts val="0"/>
              </a:spcAft>
              <a:buNone/>
            </a:pPr>
            <a:r>
              <a:rPr lang="en-US"/>
              <a:t/>
            </a:r>
            <a:br>
              <a:rPr lang="en-US"/>
            </a:br>
            <a:endParaRPr/>
          </a:p>
        </p:txBody>
      </p:sp>
      <p:sp>
        <p:nvSpPr>
          <p:cNvPr id="273" name="Google Shape;273;p12: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3: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i="0" u="none" strike="noStrike">
                <a:solidFill>
                  <a:schemeClr val="dk1"/>
                </a:solidFill>
                <a:latin typeface="Arial"/>
                <a:ea typeface="Arial"/>
                <a:cs typeface="Arial"/>
                <a:sym typeface="Arial"/>
              </a:rPr>
              <a:t>QUESTION: Why is smoking such a big deal for my eyes? </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Smokers are up to four times more likely to go blind in old age. Studies show smoking increases the risk of age-related macular degeneration, cataracts, glaucoma and diabetic retinopathy and Dry Eye Syndrome. The good news is that quitting smoking at any age, even later in life, can significantly reduce your risk of developing these conditions. Call Quit Now Virginia (1.800.Quit.Now).</a:t>
            </a:r>
            <a:endParaRPr sz="1100">
              <a:latin typeface="Arial"/>
              <a:ea typeface="Arial"/>
              <a:cs typeface="Arial"/>
              <a:sym typeface="Arial"/>
            </a:endParaRPr>
          </a:p>
        </p:txBody>
      </p:sp>
      <p:sp>
        <p:nvSpPr>
          <p:cNvPr id="284" name="Google Shape;284;p13: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4: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i="0" u="none" strike="noStrike">
                <a:solidFill>
                  <a:schemeClr val="dk1"/>
                </a:solidFill>
                <a:latin typeface="Arial"/>
                <a:ea typeface="Arial"/>
                <a:cs typeface="Arial"/>
                <a:sym typeface="Arial"/>
              </a:rPr>
              <a:t>QUESTION: Do sunglasses really protect my eyes? </a:t>
            </a:r>
            <a:r>
              <a:rPr lang="en-US" sz="1100" i="0" u="none" strike="noStrike">
                <a:solidFill>
                  <a:schemeClr val="dk1"/>
                </a:solidFill>
                <a:latin typeface="Arial"/>
                <a:ea typeface="Arial"/>
                <a:cs typeface="Arial"/>
                <a:sym typeface="Arial"/>
              </a:rPr>
              <a:t>Yes. Believe it or not, even your eyes can get “sunburned.” Just as UV damage accumulates on skin over a lifetime, this also happens to the eyes. Over time, UV exposure can put you at higher risk for cataracts, thickening of the eye tissue, and skin cancer around the eyes. Lenses with UVA and UVB coatings will reduce those risks. (Polarized lenses reduce glare but don’t offer much additional sight protection.)</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QUESTION: Does the tint of my lenses matter? </a:t>
            </a:r>
            <a:r>
              <a:rPr lang="en-US" sz="1100" i="0" u="none" strike="noStrike">
                <a:solidFill>
                  <a:schemeClr val="dk1"/>
                </a:solidFill>
                <a:latin typeface="Arial"/>
                <a:ea typeface="Arial"/>
                <a:cs typeface="Arial"/>
                <a:sym typeface="Arial"/>
              </a:rPr>
              <a:t>It can. Copper, orange, yellow/amber, and brown lens tints are helpful in low-light conditions because they make an environment appear brighter. They also enhance contrast and depth perception. Additionally, these lens tints block blue light. Blue light scatters easier than other colors and makes focusing on objects difficult. Removing blue light improves sharpness and depth perception and reduces eye fatigue. </a:t>
            </a:r>
            <a:endParaRPr sz="1100">
              <a:latin typeface="Arial"/>
              <a:ea typeface="Arial"/>
              <a:cs typeface="Arial"/>
              <a:sym typeface="Arial"/>
            </a:endParaRPr>
          </a:p>
        </p:txBody>
      </p:sp>
      <p:sp>
        <p:nvSpPr>
          <p:cNvPr id="298" name="Google Shape;298;p14: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5: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a:latin typeface="Arial"/>
                <a:ea typeface="Arial"/>
                <a:cs typeface="Arial"/>
                <a:sym typeface="Arial"/>
              </a:rPr>
              <a:t>These are the best steps you can take for your eye action plan.</a:t>
            </a:r>
            <a:endParaRPr sz="1100" b="1">
              <a:latin typeface="Arial"/>
              <a:ea typeface="Arial"/>
              <a:cs typeface="Arial"/>
              <a:sym typeface="Arial"/>
            </a:endParaRPr>
          </a:p>
          <a:p>
            <a:pPr marL="0" lvl="0" indent="0" algn="l" rtl="0">
              <a:spcBef>
                <a:spcPts val="0"/>
              </a:spcBef>
              <a:spcAft>
                <a:spcPts val="0"/>
              </a:spcAft>
              <a:buNone/>
            </a:pPr>
            <a:endParaRPr sz="1100" b="1">
              <a:latin typeface="Arial"/>
              <a:ea typeface="Arial"/>
              <a:cs typeface="Arial"/>
              <a:sym typeface="Arial"/>
            </a:endParaRPr>
          </a:p>
          <a:p>
            <a:pPr marL="0" lvl="0" indent="0" algn="l" rtl="0">
              <a:spcBef>
                <a:spcPts val="0"/>
              </a:spcBef>
              <a:spcAft>
                <a:spcPts val="0"/>
              </a:spcAft>
              <a:buNone/>
            </a:pPr>
            <a:r>
              <a:rPr lang="en-US" sz="1100" b="1" i="0" u="none" strike="noStrike">
                <a:solidFill>
                  <a:schemeClr val="dk1"/>
                </a:solidFill>
                <a:latin typeface="Arial"/>
                <a:ea typeface="Arial"/>
                <a:cs typeface="Arial"/>
                <a:sym typeface="Arial"/>
              </a:rPr>
              <a:t>Get a Dilated Exam</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A dilated eye exam is the only way to check for many eye diseases early on, when they are easier to treat. Track changes in your vision by making sure you’ve had a complete exam around age 40.</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Know What to Look For</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Learn what conditions to watch out for by knowing your family history, what is normal and what isn’t, and self-monitoring by using the Amsler grid.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Eat Well for Eye Health </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Some foods are especially beneficial at helping our vision. Focus on fruits, vegetables, lean meats and fish, and nuts and seeds as part of your balanced diet to support your vision.</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Protect Your Eyes</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Safety eyewear and sunglasses are the best defense against eye injuries and sun damage. They protect your eyes from a myriad of potential hazards at work, home, and outdoors. </a:t>
            </a:r>
            <a:endParaRPr sz="1100">
              <a:latin typeface="Arial"/>
              <a:ea typeface="Arial"/>
              <a:cs typeface="Arial"/>
              <a:sym typeface="Arial"/>
            </a:endParaRPr>
          </a:p>
          <a:p>
            <a:pPr marL="0" lvl="0" indent="0" algn="l" rtl="0">
              <a:spcBef>
                <a:spcPts val="0"/>
              </a:spcBef>
              <a:spcAft>
                <a:spcPts val="0"/>
              </a:spcAft>
              <a:buNone/>
            </a:pPr>
            <a:r>
              <a:rPr lang="en-US"/>
              <a:t/>
            </a:r>
            <a:br>
              <a:rPr lang="en-US"/>
            </a:br>
            <a:endParaRPr/>
          </a:p>
        </p:txBody>
      </p:sp>
      <p:sp>
        <p:nvSpPr>
          <p:cNvPr id="312" name="Google Shape;312;p15: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6: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OR SLIDE 4 position</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This is an APP that people can download on their phones to see what the various conditions feel like.</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This can be used as an activity in a longer program. </a:t>
            </a:r>
            <a:endParaRPr sz="1100">
              <a:latin typeface="Arial"/>
              <a:ea typeface="Arial"/>
              <a:cs typeface="Arial"/>
              <a:sym typeface="Arial"/>
            </a:endParaRPr>
          </a:p>
        </p:txBody>
      </p:sp>
      <p:sp>
        <p:nvSpPr>
          <p:cNvPr id="326" name="Google Shape;326;p16: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7: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7: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a:latin typeface="Arial"/>
                <a:ea typeface="Arial"/>
                <a:cs typeface="Arial"/>
                <a:sym typeface="Arial"/>
              </a:rPr>
              <a:t>Questions? Thank you for participating in CommonHealth! Here are some more resources to help.</a:t>
            </a:r>
            <a:endParaRPr sz="1100" b="1">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Resources</a:t>
            </a:r>
            <a:endParaRPr sz="1100">
              <a:latin typeface="Arial"/>
              <a:ea typeface="Arial"/>
              <a:cs typeface="Arial"/>
              <a:sym typeface="Arial"/>
            </a:endParaRPr>
          </a:p>
          <a:p>
            <a:pPr marL="0" lvl="0" indent="0" algn="l" rtl="0">
              <a:spcBef>
                <a:spcPts val="0"/>
              </a:spcBef>
              <a:spcAft>
                <a:spcPts val="0"/>
              </a:spcAft>
              <a:buNone/>
            </a:pPr>
            <a:r>
              <a:rPr lang="en-US" sz="1100" b="1" i="0" u="none" strike="noStrike">
                <a:solidFill>
                  <a:schemeClr val="dk1"/>
                </a:solidFill>
                <a:latin typeface="Arial"/>
                <a:ea typeface="Arial"/>
                <a:cs typeface="Arial"/>
                <a:sym typeface="Arial"/>
              </a:rPr>
              <a:t>Health Plans</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Visit </a:t>
            </a:r>
            <a:r>
              <a:rPr lang="en-US" sz="1100" i="0" u="sng" strike="noStrike">
                <a:solidFill>
                  <a:schemeClr val="dk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dhrm.virginia.gov</a:t>
            </a:r>
            <a:r>
              <a:rPr lang="en-US" sz="1100" i="0" u="none" strike="noStrike">
                <a:solidFill>
                  <a:schemeClr val="dk1"/>
                </a:solidFill>
                <a:latin typeface="Arial"/>
                <a:ea typeface="Arial"/>
                <a:cs typeface="Arial"/>
                <a:sym typeface="Arial"/>
              </a:rPr>
              <a:t> and select </a:t>
            </a:r>
            <a:r>
              <a:rPr lang="en-US" sz="1100" i="1" u="none" strike="noStrike">
                <a:solidFill>
                  <a:schemeClr val="dk1"/>
                </a:solidFill>
                <a:latin typeface="Arial"/>
                <a:ea typeface="Arial"/>
                <a:cs typeface="Arial"/>
                <a:sym typeface="Arial"/>
              </a:rPr>
              <a:t>State Employees </a:t>
            </a:r>
            <a:r>
              <a:rPr lang="en-US" sz="1100" i="0" u="none" strike="noStrike">
                <a:solidFill>
                  <a:schemeClr val="dk1"/>
                </a:solidFill>
                <a:latin typeface="Arial"/>
                <a:ea typeface="Arial"/>
                <a:cs typeface="Arial"/>
                <a:sym typeface="Arial"/>
              </a:rPr>
              <a:t>from the menu. Next choose </a:t>
            </a:r>
            <a:r>
              <a:rPr lang="en-US" sz="1100" i="1" u="none" strike="noStrike">
                <a:solidFill>
                  <a:schemeClr val="dk1"/>
                </a:solidFill>
                <a:latin typeface="Arial"/>
                <a:ea typeface="Arial"/>
                <a:cs typeface="Arial"/>
                <a:sym typeface="Arial"/>
              </a:rPr>
              <a:t>Benefits, State Health Benefits, Active Employees, Plan Choices</a:t>
            </a:r>
            <a:r>
              <a:rPr lang="en-US" sz="1100" i="0" u="none" strike="noStrike">
                <a:solidFill>
                  <a:schemeClr val="dk1"/>
                </a:solidFill>
                <a:latin typeface="Arial"/>
                <a:ea typeface="Arial"/>
                <a:cs typeface="Arial"/>
                <a:sym typeface="Arial"/>
              </a:rPr>
              <a:t>, and your plan name.</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Eye Health</a:t>
            </a: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National Eye Institute - </a:t>
            </a:r>
            <a:r>
              <a:rPr lang="en-US" sz="1100" i="0" u="sng" strike="noStrike">
                <a:solidFill>
                  <a:schemeClr val="dk1"/>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nei.nih.gov/</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Family Health History Tool – xxx.xxxxx</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Recipes for Better Vision</a:t>
            </a:r>
            <a:r>
              <a:rPr lang="en-US" sz="1100">
                <a:latin typeface="Arial"/>
                <a:ea typeface="Arial"/>
                <a:cs typeface="Arial"/>
                <a:sym typeface="Arial"/>
              </a:rPr>
              <a:t/>
            </a:r>
            <a:br>
              <a:rPr lang="en-US" sz="1100">
                <a:latin typeface="Arial"/>
                <a:ea typeface="Arial"/>
                <a:cs typeface="Arial"/>
                <a:sym typeface="Arial"/>
              </a:rPr>
            </a:br>
            <a:r>
              <a:rPr lang="en-US" sz="1100" i="0" u="sng" strike="noStrike">
                <a:solidFill>
                  <a:schemeClr val="dk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eatingwell.com</a:t>
            </a:r>
            <a:endParaRPr sz="1100">
              <a:latin typeface="Arial"/>
              <a:ea typeface="Arial"/>
              <a:cs typeface="Arial"/>
              <a:sym typeface="Arial"/>
            </a:endParaRPr>
          </a:p>
          <a:p>
            <a:pPr marL="0" lvl="0" indent="0" algn="l" rtl="0">
              <a:spcBef>
                <a:spcPts val="0"/>
              </a:spcBef>
              <a:spcAft>
                <a:spcPts val="0"/>
              </a:spcAft>
              <a:buNone/>
            </a:pPr>
            <a:r>
              <a:rPr lang="en-US" sz="1100" i="0" u="sng" strike="noStrike">
                <a:solidFill>
                  <a:schemeClr val="dk1"/>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fruitsandveggies.org</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WW recipes?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b="1" i="0" u="none" strike="noStrike">
                <a:solidFill>
                  <a:schemeClr val="dk1"/>
                </a:solidFill>
                <a:latin typeface="Arial"/>
                <a:ea typeface="Arial"/>
                <a:cs typeface="Arial"/>
                <a:sym typeface="Arial"/>
              </a:rPr>
              <a:t>Eye Protection</a:t>
            </a:r>
            <a:r>
              <a:rPr lang="en-US" sz="1100">
                <a:latin typeface="Arial"/>
                <a:ea typeface="Arial"/>
                <a:cs typeface="Arial"/>
                <a:sym typeface="Arial"/>
              </a:rPr>
              <a:t/>
            </a:r>
            <a:br>
              <a:rPr lang="en-US" sz="1100">
                <a:latin typeface="Arial"/>
                <a:ea typeface="Arial"/>
                <a:cs typeface="Arial"/>
                <a:sym typeface="Arial"/>
              </a:rPr>
            </a:br>
            <a:r>
              <a:rPr lang="en-US" sz="1100" i="0" u="sng" strike="noStrike">
                <a:solidFill>
                  <a:schemeClr val="dk1"/>
                </a:solid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osha.gov/eye-face-protection</a:t>
            </a:r>
            <a:endParaRPr sz="1100">
              <a:latin typeface="Arial"/>
              <a:ea typeface="Arial"/>
              <a:cs typeface="Arial"/>
              <a:sym typeface="Arial"/>
            </a:endParaRPr>
          </a:p>
          <a:p>
            <a:pPr marL="0" lvl="0" indent="0" algn="l" rtl="0">
              <a:spcBef>
                <a:spcPts val="0"/>
              </a:spcBef>
              <a:spcAft>
                <a:spcPts val="0"/>
              </a:spcAft>
              <a:buNone/>
            </a:pPr>
            <a:r>
              <a:rPr lang="en-US"/>
              <a:t/>
            </a:r>
            <a:br>
              <a:rPr lang="en-US"/>
            </a:br>
            <a:r>
              <a:rPr lang="en-US"/>
              <a:t/>
            </a:r>
            <a:br>
              <a:rPr lang="en-US"/>
            </a:b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8" name="Google Shape;338;p17: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i="0" u="none" strike="noStrike" dirty="0">
                <a:solidFill>
                  <a:schemeClr val="dk1"/>
                </a:solidFill>
                <a:latin typeface="Arial"/>
                <a:ea typeface="Arial"/>
                <a:cs typeface="Arial"/>
                <a:sym typeface="Arial"/>
              </a:rPr>
              <a:t>The number of people with age related eye conditions and diseases will double by 2050. </a:t>
            </a:r>
            <a:endParaRPr sz="1100" dirty="0">
              <a:latin typeface="Arial"/>
              <a:ea typeface="Arial"/>
              <a:cs typeface="Arial"/>
              <a:sym typeface="Arial"/>
            </a:endParaRPr>
          </a:p>
          <a:p>
            <a:pPr marL="0" lvl="0" indent="0" algn="l" rtl="0">
              <a:spcBef>
                <a:spcPts val="0"/>
              </a:spcBef>
              <a:spcAft>
                <a:spcPts val="0"/>
              </a:spcAft>
              <a:buNone/>
            </a:pPr>
            <a:r>
              <a:rPr lang="en-US" sz="1100" i="0" u="none" strike="noStrike" dirty="0">
                <a:solidFill>
                  <a:schemeClr val="dk1"/>
                </a:solidFill>
                <a:latin typeface="Arial"/>
                <a:ea typeface="Arial"/>
                <a:cs typeface="Arial"/>
                <a:sym typeface="Arial"/>
              </a:rPr>
              <a:t>Your vision changes as you age, but vision loss and blindness are not a normal part of aging.</a:t>
            </a:r>
            <a:endParaRPr sz="1100" dirty="0">
              <a:latin typeface="Arial"/>
              <a:ea typeface="Arial"/>
              <a:cs typeface="Arial"/>
              <a:sym typeface="Arial"/>
            </a:endParaRPr>
          </a:p>
          <a:p>
            <a:pPr marL="0" lvl="0" indent="0" algn="l" rtl="0">
              <a:spcBef>
                <a:spcPts val="0"/>
              </a:spcBef>
              <a:spcAft>
                <a:spcPts val="0"/>
              </a:spcAft>
              <a:buNone/>
            </a:pPr>
            <a:endParaRPr sz="1100" i="0" u="none" strike="noStrike" dirty="0">
              <a:solidFill>
                <a:schemeClr val="dk1"/>
              </a:solidFill>
              <a:latin typeface="Arial"/>
              <a:ea typeface="Arial"/>
              <a:cs typeface="Arial"/>
              <a:sym typeface="Arial"/>
            </a:endParaRPr>
          </a:p>
          <a:p>
            <a:pPr marL="0" lvl="0" indent="0" algn="l" rtl="0">
              <a:spcBef>
                <a:spcPts val="0"/>
              </a:spcBef>
              <a:spcAft>
                <a:spcPts val="0"/>
              </a:spcAft>
              <a:buNone/>
            </a:pPr>
            <a:r>
              <a:rPr lang="en-US" sz="1100" b="1" i="0" u="none" strike="noStrike" dirty="0">
                <a:solidFill>
                  <a:schemeClr val="dk1"/>
                </a:solidFill>
                <a:latin typeface="Arial"/>
                <a:ea typeface="Arial"/>
                <a:cs typeface="Arial"/>
                <a:sym typeface="Arial"/>
              </a:rPr>
              <a:t>Are you at risk for eye disease?</a:t>
            </a:r>
            <a:endParaRPr sz="1100" b="1" dirty="0">
              <a:latin typeface="Arial"/>
              <a:ea typeface="Arial"/>
              <a:cs typeface="Arial"/>
              <a:sym typeface="Arial"/>
            </a:endParaRPr>
          </a:p>
          <a:p>
            <a:pPr marL="0" lvl="0" indent="0" algn="l" rtl="0">
              <a:spcBef>
                <a:spcPts val="0"/>
              </a:spcBef>
              <a:spcAft>
                <a:spcPts val="0"/>
              </a:spcAft>
              <a:buNone/>
            </a:pPr>
            <a:r>
              <a:rPr lang="en-US" sz="1100" i="0" u="none" strike="noStrike" dirty="0">
                <a:solidFill>
                  <a:schemeClr val="dk1"/>
                </a:solidFill>
                <a:latin typeface="Arial"/>
                <a:ea typeface="Arial"/>
                <a:cs typeface="Arial"/>
                <a:sym typeface="Arial"/>
              </a:rPr>
              <a:t>Getting older increases your risk of some eye diseases. You might also have a higher risk of some eye diseases if you:</a:t>
            </a:r>
            <a:endParaRPr sz="1100" dirty="0">
              <a:latin typeface="Arial"/>
              <a:ea typeface="Arial"/>
              <a:cs typeface="Arial"/>
              <a:sym typeface="Arial"/>
            </a:endParaRPr>
          </a:p>
          <a:p>
            <a:pPr marL="0" lvl="0" indent="457200" algn="l" rtl="0">
              <a:spcBef>
                <a:spcPts val="0"/>
              </a:spcBef>
              <a:spcAft>
                <a:spcPts val="0"/>
              </a:spcAft>
              <a:buNone/>
            </a:pPr>
            <a:r>
              <a:rPr lang="en-US" sz="1100" i="0" u="none" strike="noStrike" dirty="0">
                <a:solidFill>
                  <a:schemeClr val="dk1"/>
                </a:solidFill>
                <a:latin typeface="Arial"/>
                <a:ea typeface="Arial"/>
                <a:cs typeface="Arial"/>
                <a:sym typeface="Arial"/>
              </a:rPr>
              <a:t>Are overweight or obese</a:t>
            </a:r>
            <a:endParaRPr sz="1100" dirty="0">
              <a:latin typeface="Arial"/>
              <a:ea typeface="Arial"/>
              <a:cs typeface="Arial"/>
              <a:sym typeface="Arial"/>
            </a:endParaRPr>
          </a:p>
          <a:p>
            <a:pPr marL="0" lvl="0" indent="457200" algn="l" rtl="0">
              <a:spcBef>
                <a:spcPts val="0"/>
              </a:spcBef>
              <a:spcAft>
                <a:spcPts val="0"/>
              </a:spcAft>
              <a:buNone/>
            </a:pPr>
            <a:r>
              <a:rPr lang="en-US" sz="1100" i="0" u="none" strike="noStrike" dirty="0">
                <a:solidFill>
                  <a:schemeClr val="dk1"/>
                </a:solidFill>
                <a:latin typeface="Arial"/>
                <a:ea typeface="Arial"/>
                <a:cs typeface="Arial"/>
                <a:sym typeface="Arial"/>
              </a:rPr>
              <a:t>Have a family history of eye disease</a:t>
            </a:r>
            <a:endParaRPr sz="1100" dirty="0">
              <a:latin typeface="Arial"/>
              <a:ea typeface="Arial"/>
              <a:cs typeface="Arial"/>
              <a:sym typeface="Arial"/>
            </a:endParaRPr>
          </a:p>
          <a:p>
            <a:pPr marL="0" lvl="0" indent="457200" algn="l" rtl="0">
              <a:spcBef>
                <a:spcPts val="0"/>
              </a:spcBef>
              <a:spcAft>
                <a:spcPts val="0"/>
              </a:spcAft>
              <a:buNone/>
            </a:pPr>
            <a:r>
              <a:rPr lang="en-US" sz="1100" i="0" u="none" strike="noStrike" dirty="0">
                <a:solidFill>
                  <a:schemeClr val="dk1"/>
                </a:solidFill>
                <a:latin typeface="Arial"/>
                <a:ea typeface="Arial"/>
                <a:cs typeface="Arial"/>
                <a:sym typeface="Arial"/>
              </a:rPr>
              <a:t>Are African American, Hispanic, or Native American</a:t>
            </a:r>
            <a:endParaRPr sz="1100" dirty="0">
              <a:latin typeface="Arial"/>
              <a:ea typeface="Arial"/>
              <a:cs typeface="Arial"/>
              <a:sym typeface="Arial"/>
            </a:endParaRPr>
          </a:p>
          <a:p>
            <a:pPr marL="0" lvl="0" indent="457200" algn="l" rtl="0">
              <a:spcBef>
                <a:spcPts val="0"/>
              </a:spcBef>
              <a:spcAft>
                <a:spcPts val="0"/>
              </a:spcAft>
              <a:buNone/>
            </a:pPr>
            <a:r>
              <a:rPr lang="en-US" sz="1100" i="0" u="none" strike="noStrike" dirty="0">
                <a:solidFill>
                  <a:schemeClr val="dk1"/>
                </a:solidFill>
                <a:latin typeface="Arial"/>
                <a:ea typeface="Arial"/>
                <a:cs typeface="Arial"/>
                <a:sym typeface="Arial"/>
              </a:rPr>
              <a:t>Other health conditions, like diabetes or high blood pressure, can also increase your risk of some eye diseases. For example, </a:t>
            </a:r>
            <a:endParaRPr sz="1100" i="0" u="none" strike="noStrike" dirty="0">
              <a:solidFill>
                <a:schemeClr val="dk1"/>
              </a:solidFill>
              <a:latin typeface="Arial"/>
              <a:ea typeface="Arial"/>
              <a:cs typeface="Arial"/>
              <a:sym typeface="Arial"/>
            </a:endParaRPr>
          </a:p>
          <a:p>
            <a:pPr marL="0" lvl="0" indent="457200" algn="l" rtl="0">
              <a:spcBef>
                <a:spcPts val="0"/>
              </a:spcBef>
              <a:spcAft>
                <a:spcPts val="0"/>
              </a:spcAft>
              <a:buNone/>
            </a:pPr>
            <a:r>
              <a:rPr lang="en-US" sz="1100" i="0" u="none" strike="noStrike" dirty="0">
                <a:solidFill>
                  <a:schemeClr val="dk1"/>
                </a:solidFill>
                <a:latin typeface="Arial"/>
                <a:ea typeface="Arial"/>
                <a:cs typeface="Arial"/>
                <a:sym typeface="Arial"/>
              </a:rPr>
              <a:t>people with diabetes are at risk for Diabetic Retinopathy — an eye condition that can cause vision loss and blindness.</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I</a:t>
            </a:r>
            <a:r>
              <a:rPr lang="en-US" sz="1100" i="0" u="none" strike="noStrike" dirty="0">
                <a:solidFill>
                  <a:schemeClr val="dk1"/>
                </a:solidFill>
                <a:latin typeface="Arial"/>
                <a:ea typeface="Arial"/>
                <a:cs typeface="Arial"/>
                <a:sym typeface="Arial"/>
              </a:rPr>
              <a:t>f you are worried you might be at risk for some eye diseases, talk to your doctor. You may be able to take steps to lower your risk. It is very important to know your family’s health history.  Talk with your family members to find out if they have had any eye problems. </a:t>
            </a:r>
            <a:endParaRPr sz="1100" i="0" u="none" strike="noStrike" dirty="0">
              <a:solidFill>
                <a:schemeClr val="dk1"/>
              </a:solidFill>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i="0" u="none" strike="noStrike" dirty="0">
                <a:solidFill>
                  <a:schemeClr val="dk1"/>
                </a:solidFill>
                <a:latin typeface="Arial"/>
                <a:ea typeface="Arial"/>
                <a:cs typeface="Arial"/>
                <a:sym typeface="Arial"/>
              </a:rPr>
              <a:t>Some eye diseases and conditions run in families, like Age-related macular degeneration or Glaucoma. Be sure to tell your eye doctor if any eye diseases run in your family.</a:t>
            </a: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
            </a:r>
            <a:br>
              <a:rPr lang="en-US" sz="1100" dirty="0">
                <a:latin typeface="Arial"/>
                <a:ea typeface="Arial"/>
                <a:cs typeface="Arial"/>
                <a:sym typeface="Arial"/>
              </a:rPr>
            </a:b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
            </a:r>
            <a:br>
              <a:rPr lang="en-US" sz="1100" dirty="0">
                <a:latin typeface="Arial"/>
                <a:ea typeface="Arial"/>
                <a:cs typeface="Arial"/>
                <a:sym typeface="Arial"/>
              </a:rPr>
            </a:br>
            <a:endParaRPr sz="1100" dirty="0">
              <a:latin typeface="Arial"/>
              <a:ea typeface="Arial"/>
              <a:cs typeface="Arial"/>
              <a:sym typeface="Arial"/>
            </a:endParaRPr>
          </a:p>
        </p:txBody>
      </p:sp>
      <p:sp>
        <p:nvSpPr>
          <p:cNvPr id="65" name="Google Shape;65;p2: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200"/>
              </a:spcBef>
              <a:spcAft>
                <a:spcPts val="0"/>
              </a:spcAft>
              <a:buSzPts val="1100"/>
              <a:buNone/>
            </a:pPr>
            <a:r>
              <a:rPr lang="en-US" sz="1100" dirty="0">
                <a:solidFill>
                  <a:srgbClr val="222222"/>
                </a:solidFill>
                <a:latin typeface="Arial"/>
                <a:ea typeface="Arial"/>
                <a:cs typeface="Arial"/>
                <a:sym typeface="Arial"/>
              </a:rPr>
              <a:t>Some chronic health issues have a higher likelihood of affecting your vision, and are all health concerns that warrant extra caution to keep your eyes healthy.</a:t>
            </a:r>
            <a:endParaRPr sz="1100" dirty="0">
              <a:solidFill>
                <a:srgbClr val="222222"/>
              </a:solidFill>
              <a:latin typeface="Arial"/>
              <a:ea typeface="Arial"/>
              <a:cs typeface="Arial"/>
              <a:sym typeface="Arial"/>
            </a:endParaRPr>
          </a:p>
          <a:p>
            <a:pPr marL="0" lvl="0" indent="0" algn="l" rtl="0">
              <a:lnSpc>
                <a:spcPct val="107916"/>
              </a:lnSpc>
              <a:spcBef>
                <a:spcPts val="200"/>
              </a:spcBef>
              <a:spcAft>
                <a:spcPts val="0"/>
              </a:spcAft>
              <a:buSzPts val="1100"/>
              <a:buNone/>
            </a:pPr>
            <a:r>
              <a:rPr lang="en-US" sz="1100" b="1" dirty="0">
                <a:solidFill>
                  <a:srgbClr val="222222"/>
                </a:solidFill>
                <a:latin typeface="Arial"/>
                <a:ea typeface="Arial"/>
                <a:cs typeface="Arial"/>
                <a:sym typeface="Arial"/>
              </a:rPr>
              <a:t>High blood pressure </a:t>
            </a:r>
            <a:r>
              <a:rPr lang="en-US" sz="1100" b="1" dirty="0">
                <a:solidFill>
                  <a:srgbClr val="404041"/>
                </a:solidFill>
                <a:latin typeface="Arial"/>
                <a:ea typeface="Arial"/>
                <a:cs typeface="Arial"/>
                <a:sym typeface="Arial"/>
              </a:rPr>
              <a:t>(Hypertension)</a:t>
            </a:r>
            <a:r>
              <a:rPr lang="en-US" sz="1100" dirty="0">
                <a:solidFill>
                  <a:srgbClr val="404041"/>
                </a:solidFill>
                <a:latin typeface="Arial"/>
                <a:ea typeface="Arial"/>
                <a:cs typeface="Arial"/>
                <a:sym typeface="Arial"/>
              </a:rPr>
              <a:t> - causes problems with your blood pressure can be linked to a host of health issues, including diabetes, heart disease, and obesity. Over time, the issues with your blood pressure can result in damage to the blood vessels in and around the eyes.</a:t>
            </a:r>
            <a:endParaRPr sz="1100" dirty="0">
              <a:solidFill>
                <a:srgbClr val="404041"/>
              </a:solidFill>
              <a:latin typeface="Arial"/>
              <a:ea typeface="Arial"/>
              <a:cs typeface="Arial"/>
              <a:sym typeface="Arial"/>
            </a:endParaRPr>
          </a:p>
          <a:p>
            <a:pPr marL="0" lvl="0" indent="0" algn="l" rtl="0">
              <a:lnSpc>
                <a:spcPct val="107916"/>
              </a:lnSpc>
              <a:spcBef>
                <a:spcPts val="200"/>
              </a:spcBef>
              <a:spcAft>
                <a:spcPts val="0"/>
              </a:spcAft>
              <a:buSzPts val="1100"/>
              <a:buNone/>
            </a:pPr>
            <a:endParaRPr sz="1100" dirty="0">
              <a:solidFill>
                <a:srgbClr val="222222"/>
              </a:solidFill>
              <a:latin typeface="Arial"/>
              <a:ea typeface="Arial"/>
              <a:cs typeface="Arial"/>
              <a:sym typeface="Arial"/>
            </a:endParaRPr>
          </a:p>
          <a:p>
            <a:pPr marL="0" lvl="0" indent="0" algn="l" rtl="0">
              <a:lnSpc>
                <a:spcPct val="107916"/>
              </a:lnSpc>
              <a:spcBef>
                <a:spcPts val="200"/>
              </a:spcBef>
              <a:spcAft>
                <a:spcPts val="0"/>
              </a:spcAft>
              <a:buSzPts val="1100"/>
              <a:buNone/>
            </a:pPr>
            <a:r>
              <a:rPr lang="en-US" sz="1100" b="1" dirty="0">
                <a:solidFill>
                  <a:srgbClr val="222222"/>
                </a:solidFill>
                <a:latin typeface="Arial"/>
                <a:ea typeface="Arial"/>
                <a:cs typeface="Arial"/>
                <a:sym typeface="Arial"/>
              </a:rPr>
              <a:t>Lyme disease</a:t>
            </a:r>
            <a:r>
              <a:rPr lang="en-US" sz="1100" dirty="0">
                <a:solidFill>
                  <a:srgbClr val="222222"/>
                </a:solidFill>
                <a:latin typeface="Arial"/>
                <a:ea typeface="Arial"/>
                <a:cs typeface="Arial"/>
                <a:sym typeface="Arial"/>
              </a:rPr>
              <a:t> - </a:t>
            </a:r>
            <a:r>
              <a:rPr lang="en-US" sz="1100" dirty="0">
                <a:solidFill>
                  <a:srgbClr val="404041"/>
                </a:solidFill>
                <a:latin typeface="Arial"/>
                <a:ea typeface="Arial"/>
                <a:cs typeface="Arial"/>
                <a:sym typeface="Arial"/>
              </a:rPr>
              <a:t>L</a:t>
            </a:r>
            <a:r>
              <a:rPr lang="en-US" sz="1100" dirty="0" smtClean="0">
                <a:solidFill>
                  <a:srgbClr val="404041"/>
                </a:solidFill>
                <a:latin typeface="Arial"/>
                <a:ea typeface="Arial"/>
                <a:cs typeface="Arial"/>
                <a:sym typeface="Arial"/>
              </a:rPr>
              <a:t>yme </a:t>
            </a:r>
            <a:r>
              <a:rPr lang="en-US" sz="1100" dirty="0">
                <a:solidFill>
                  <a:srgbClr val="404041"/>
                </a:solidFill>
                <a:latin typeface="Arial"/>
                <a:ea typeface="Arial"/>
                <a:cs typeface="Arial"/>
                <a:sym typeface="Arial"/>
              </a:rPr>
              <a:t>disease can potentially result in eye infections that cause serious vision loss. In addition to conjunctivitis, the inflammation can also affect the middle portion of the eye (uveitis), the optic nerve, and even the blood vessels of the retinas.</a:t>
            </a:r>
            <a:endParaRPr sz="1100" dirty="0">
              <a:solidFill>
                <a:srgbClr val="404041"/>
              </a:solidFill>
              <a:latin typeface="Arial"/>
              <a:ea typeface="Arial"/>
              <a:cs typeface="Arial"/>
              <a:sym typeface="Arial"/>
            </a:endParaRPr>
          </a:p>
          <a:p>
            <a:pPr marL="0" lvl="0" indent="0" algn="l" rtl="0">
              <a:lnSpc>
                <a:spcPct val="107916"/>
              </a:lnSpc>
              <a:spcBef>
                <a:spcPts val="200"/>
              </a:spcBef>
              <a:spcAft>
                <a:spcPts val="0"/>
              </a:spcAft>
              <a:buSzPts val="1100"/>
              <a:buNone/>
            </a:pPr>
            <a:endParaRPr sz="1100" dirty="0">
              <a:solidFill>
                <a:srgbClr val="222222"/>
              </a:solidFill>
              <a:latin typeface="Arial"/>
              <a:ea typeface="Arial"/>
              <a:cs typeface="Arial"/>
              <a:sym typeface="Arial"/>
            </a:endParaRPr>
          </a:p>
          <a:p>
            <a:pPr marL="0" lvl="0" indent="0" algn="l" rtl="0">
              <a:lnSpc>
                <a:spcPct val="107916"/>
              </a:lnSpc>
              <a:spcBef>
                <a:spcPts val="200"/>
              </a:spcBef>
              <a:spcAft>
                <a:spcPts val="0"/>
              </a:spcAft>
              <a:buSzPts val="1100"/>
              <a:buNone/>
            </a:pPr>
            <a:r>
              <a:rPr lang="en-US" sz="1100" b="1" dirty="0">
                <a:solidFill>
                  <a:srgbClr val="222222"/>
                </a:solidFill>
                <a:latin typeface="Arial"/>
                <a:ea typeface="Arial"/>
                <a:cs typeface="Arial"/>
                <a:sym typeface="Arial"/>
              </a:rPr>
              <a:t>Autoimmune conditions</a:t>
            </a:r>
            <a:r>
              <a:rPr lang="en-US" sz="1100" dirty="0">
                <a:solidFill>
                  <a:srgbClr val="222222"/>
                </a:solidFill>
                <a:latin typeface="Arial"/>
                <a:ea typeface="Arial"/>
                <a:cs typeface="Arial"/>
                <a:sym typeface="Arial"/>
              </a:rPr>
              <a:t>  - </a:t>
            </a:r>
            <a:r>
              <a:rPr lang="en-US" sz="1100" dirty="0">
                <a:solidFill>
                  <a:srgbClr val="404041"/>
                </a:solidFill>
                <a:latin typeface="Arial"/>
                <a:ea typeface="Arial"/>
                <a:cs typeface="Arial"/>
                <a:sym typeface="Arial"/>
              </a:rPr>
              <a:t>There are many kinds of autoimmune diseases that can impact your vision. In many cases, problems with the eyes are among the first symptoms of autoimmune conditions. Early on, patients may experience red eyes, itchy eyes, or frequent dry eye. If the condition is undiagnosed or untreated, it’s possible for patients to experience eye pain, light sensitivity, changes to vision quality, and even vision loss. </a:t>
            </a:r>
            <a:endParaRPr sz="1100" dirty="0">
              <a:latin typeface="Arial"/>
              <a:ea typeface="Arial"/>
              <a:cs typeface="Arial"/>
              <a:sym typeface="Arial"/>
            </a:endParaRPr>
          </a:p>
          <a:p>
            <a:pPr marL="0" lvl="0" indent="0" algn="l" rtl="0">
              <a:lnSpc>
                <a:spcPct val="107916"/>
              </a:lnSpc>
              <a:spcBef>
                <a:spcPts val="200"/>
              </a:spcBef>
              <a:spcAft>
                <a:spcPts val="0"/>
              </a:spcAft>
              <a:buSzPts val="1100"/>
              <a:buNone/>
            </a:pPr>
            <a:endParaRPr sz="1100" dirty="0">
              <a:latin typeface="Arial"/>
              <a:ea typeface="Arial"/>
              <a:cs typeface="Arial"/>
              <a:sym typeface="Arial"/>
            </a:endParaRPr>
          </a:p>
          <a:p>
            <a:pPr marL="0" lvl="0" indent="0" algn="l" rtl="0">
              <a:lnSpc>
                <a:spcPct val="107916"/>
              </a:lnSpc>
              <a:spcBef>
                <a:spcPts val="200"/>
              </a:spcBef>
              <a:spcAft>
                <a:spcPts val="0"/>
              </a:spcAft>
              <a:buSzPts val="1100"/>
              <a:buNone/>
            </a:pPr>
            <a:r>
              <a:rPr lang="en-US" sz="1100" dirty="0">
                <a:solidFill>
                  <a:srgbClr val="222222"/>
                </a:solidFill>
                <a:latin typeface="Arial"/>
                <a:ea typeface="Arial"/>
                <a:cs typeface="Arial"/>
                <a:sym typeface="Arial"/>
              </a:rPr>
              <a:t>Diabetes can drastically affect your vision. Diabetic Retinopathy is one issue that may be faced by all types of diabetics. </a:t>
            </a:r>
            <a:endParaRPr sz="1100" b="1" dirty="0">
              <a:latin typeface="Arial"/>
              <a:ea typeface="Arial"/>
              <a:cs typeface="Arial"/>
              <a:sym typeface="Arial"/>
            </a:endParaRPr>
          </a:p>
          <a:p>
            <a:pPr marL="0" lvl="0" indent="0" algn="l" rtl="0">
              <a:spcBef>
                <a:spcPts val="0"/>
              </a:spcBef>
              <a:spcAft>
                <a:spcPts val="0"/>
              </a:spcAft>
              <a:buNone/>
            </a:pPr>
            <a:endParaRPr sz="1100" b="1" dirty="0">
              <a:latin typeface="Arial"/>
              <a:ea typeface="Arial"/>
              <a:cs typeface="Arial"/>
              <a:sym typeface="Arial"/>
            </a:endParaRPr>
          </a:p>
          <a:p>
            <a:pPr marL="0" lvl="0" indent="0" algn="l" rtl="0">
              <a:spcBef>
                <a:spcPts val="0"/>
              </a:spcBef>
              <a:spcAft>
                <a:spcPts val="0"/>
              </a:spcAft>
              <a:buNone/>
            </a:pPr>
            <a:r>
              <a:rPr lang="en-US" sz="1100" b="1" i="0" u="none" strike="noStrike" dirty="0">
                <a:solidFill>
                  <a:schemeClr val="dk1"/>
                </a:solidFill>
                <a:latin typeface="Arial"/>
                <a:ea typeface="Arial"/>
                <a:cs typeface="Arial"/>
                <a:sym typeface="Arial"/>
              </a:rPr>
              <a:t>Glaucoma</a:t>
            </a:r>
            <a:endParaRPr sz="1100" dirty="0">
              <a:latin typeface="Arial"/>
              <a:ea typeface="Arial"/>
              <a:cs typeface="Arial"/>
              <a:sym typeface="Arial"/>
            </a:endParaRPr>
          </a:p>
          <a:p>
            <a:pPr marL="0" lvl="0" indent="0" algn="l" rtl="0">
              <a:spcBef>
                <a:spcPts val="0"/>
              </a:spcBef>
              <a:spcAft>
                <a:spcPts val="0"/>
              </a:spcAft>
              <a:buNone/>
            </a:pPr>
            <a:r>
              <a:rPr lang="en-US" sz="1100" i="0" u="none" strike="noStrike" dirty="0">
                <a:solidFill>
                  <a:schemeClr val="dk1"/>
                </a:solidFill>
                <a:latin typeface="Arial"/>
                <a:ea typeface="Arial"/>
                <a:cs typeface="Arial"/>
                <a:sym typeface="Arial"/>
              </a:rPr>
              <a:t>The nerve connecting the eye to the brain is damaged, usually due to high eye pressure. The most common type often has no symptoms other than slow vision loss. </a:t>
            </a: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
            </a:r>
            <a:br>
              <a:rPr lang="en-US" sz="1100" dirty="0">
                <a:latin typeface="Arial"/>
                <a:ea typeface="Arial"/>
                <a:cs typeface="Arial"/>
                <a:sym typeface="Arial"/>
              </a:rPr>
            </a:br>
            <a:r>
              <a:rPr lang="en-US" sz="1100" b="1" i="0" u="none" strike="noStrike" dirty="0">
                <a:solidFill>
                  <a:schemeClr val="dk1"/>
                </a:solidFill>
                <a:latin typeface="Arial"/>
                <a:ea typeface="Arial"/>
                <a:cs typeface="Arial"/>
                <a:sym typeface="Arial"/>
              </a:rPr>
              <a:t>Age Related Macular Degeneration</a:t>
            </a: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This occurs with aging and happens because of a l</a:t>
            </a:r>
            <a:r>
              <a:rPr lang="en-US" sz="1100" i="0" u="none" strike="noStrike" dirty="0">
                <a:solidFill>
                  <a:schemeClr val="dk1"/>
                </a:solidFill>
                <a:latin typeface="Arial"/>
                <a:ea typeface="Arial"/>
                <a:cs typeface="Arial"/>
                <a:sym typeface="Arial"/>
              </a:rPr>
              <a:t>oss in the center of the field of vision. In dry macular degeneration, the center of the retina deteriorates. With wet macular degeneration, leaky blood vessels grow under the retina.</a:t>
            </a: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
            </a:r>
            <a:br>
              <a:rPr lang="en-US" sz="1100" dirty="0">
                <a:latin typeface="Arial"/>
                <a:ea typeface="Arial"/>
                <a:cs typeface="Arial"/>
                <a:sym typeface="Arial"/>
              </a:rPr>
            </a:br>
            <a:r>
              <a:rPr lang="en-US" sz="1100" b="1" i="0" u="none" strike="noStrike" dirty="0">
                <a:solidFill>
                  <a:schemeClr val="dk1"/>
                </a:solidFill>
                <a:latin typeface="Arial"/>
                <a:ea typeface="Arial"/>
                <a:cs typeface="Arial"/>
                <a:sym typeface="Arial"/>
              </a:rPr>
              <a:t>Cataract</a:t>
            </a: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Cataracts occur with a c</a:t>
            </a:r>
            <a:r>
              <a:rPr lang="en-US" sz="1100" i="0" u="none" strike="noStrike" dirty="0">
                <a:solidFill>
                  <a:schemeClr val="dk1"/>
                </a:solidFill>
                <a:latin typeface="Arial"/>
                <a:ea typeface="Arial"/>
                <a:cs typeface="Arial"/>
                <a:sym typeface="Arial"/>
              </a:rPr>
              <a:t>louding of the normally clear lens of the eye. Most cataracts develop slowly over the course of years and are experienced with aging adults. The main symptom is blurry vision. </a:t>
            </a:r>
            <a:r>
              <a:rPr lang="en-US" sz="1100" dirty="0">
                <a:solidFill>
                  <a:srgbClr val="222222"/>
                </a:solidFill>
                <a:latin typeface="Arial"/>
                <a:ea typeface="Arial"/>
                <a:cs typeface="Arial"/>
                <a:sym typeface="Arial"/>
              </a:rPr>
              <a:t>Having diabetes makes you 2 to 5 times more likely to develop cataracts. Uncontrolled diabetes also makes you more likely to get them at a younger age. </a:t>
            </a: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
            </a:r>
            <a:br>
              <a:rPr lang="en-US" sz="1100" dirty="0">
                <a:latin typeface="Arial"/>
                <a:ea typeface="Arial"/>
                <a:cs typeface="Arial"/>
                <a:sym typeface="Arial"/>
              </a:rPr>
            </a:br>
            <a:r>
              <a:rPr lang="en-US" sz="1100" b="1" i="0" u="none" strike="noStrike" dirty="0">
                <a:solidFill>
                  <a:schemeClr val="dk1"/>
                </a:solidFill>
                <a:latin typeface="Arial"/>
                <a:ea typeface="Arial"/>
                <a:cs typeface="Arial"/>
                <a:sym typeface="Arial"/>
              </a:rPr>
              <a:t>Diabetic Retinopathy</a:t>
            </a:r>
            <a:endParaRPr sz="1100" dirty="0">
              <a:latin typeface="Arial"/>
              <a:ea typeface="Arial"/>
              <a:cs typeface="Arial"/>
              <a:sym typeface="Arial"/>
            </a:endParaRPr>
          </a:p>
          <a:p>
            <a:pPr marL="0" lvl="0" indent="0" algn="l" rtl="0">
              <a:spcBef>
                <a:spcPts val="0"/>
              </a:spcBef>
              <a:spcAft>
                <a:spcPts val="0"/>
              </a:spcAft>
              <a:buNone/>
            </a:pPr>
            <a:r>
              <a:rPr lang="en-US" sz="1100" dirty="0">
                <a:solidFill>
                  <a:srgbClr val="222222"/>
                </a:solidFill>
                <a:latin typeface="Arial"/>
                <a:ea typeface="Arial"/>
                <a:cs typeface="Arial"/>
                <a:sym typeface="Arial"/>
              </a:rPr>
              <a:t>If you have diabetes, it’s important to get a comprehensive dilated eye exam at least once a year. Diabetic retinopathy may not have any symptoms at first, but finding it early can help you take steps to protect your vision. </a:t>
            </a:r>
            <a:endParaRPr sz="1100" dirty="0">
              <a:solidFill>
                <a:srgbClr val="222222"/>
              </a:solidFill>
              <a:latin typeface="Arial"/>
              <a:ea typeface="Arial"/>
              <a:cs typeface="Arial"/>
              <a:sym typeface="Arial"/>
            </a:endParaRPr>
          </a:p>
          <a:p>
            <a:pPr marL="0" lvl="0" indent="0" algn="l" rtl="0">
              <a:spcBef>
                <a:spcPts val="0"/>
              </a:spcBef>
              <a:spcAft>
                <a:spcPts val="0"/>
              </a:spcAft>
              <a:buNone/>
            </a:pPr>
            <a:endParaRPr sz="1100" dirty="0">
              <a:solidFill>
                <a:srgbClr val="222222"/>
              </a:solidFill>
              <a:latin typeface="Arial"/>
              <a:ea typeface="Arial"/>
              <a:cs typeface="Arial"/>
              <a:sym typeface="Arial"/>
            </a:endParaRPr>
          </a:p>
          <a:p>
            <a:pPr marL="0" lvl="0" indent="0" algn="l" rtl="0">
              <a:spcBef>
                <a:spcPts val="0"/>
              </a:spcBef>
              <a:spcAft>
                <a:spcPts val="0"/>
              </a:spcAft>
              <a:buNone/>
            </a:pPr>
            <a:r>
              <a:rPr lang="en-US" sz="1100" dirty="0">
                <a:solidFill>
                  <a:srgbClr val="222222"/>
                </a:solidFill>
                <a:latin typeface="Arial"/>
                <a:ea typeface="Arial"/>
                <a:cs typeface="Arial"/>
                <a:sym typeface="Arial"/>
              </a:rPr>
              <a:t>Managing your diabetes by staying physically active, eating healthy, and taking your medicine can also help you prevent or delay vision loss. </a:t>
            </a:r>
            <a:endParaRPr sz="1100" dirty="0">
              <a:solidFill>
                <a:srgbClr val="222222"/>
              </a:solidFill>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Things to look for include d</a:t>
            </a:r>
            <a:r>
              <a:rPr lang="en-US" sz="1100" i="0" u="none" strike="noStrike" dirty="0">
                <a:solidFill>
                  <a:schemeClr val="dk1"/>
                </a:solidFill>
                <a:latin typeface="Arial"/>
                <a:ea typeface="Arial"/>
                <a:cs typeface="Arial"/>
                <a:sym typeface="Arial"/>
              </a:rPr>
              <a:t>amage to the blood vessels in the tissue at the back of the eye (retina). Poorly controlled blood sugar is a risk factor. Early symptoms include floaters, blurriness, dark areas of vision, and difficulty perceiving colors. Can cause blindness.</a:t>
            </a:r>
            <a:endParaRPr sz="1100" dirty="0">
              <a:latin typeface="Arial"/>
              <a:ea typeface="Arial"/>
              <a:cs typeface="Arial"/>
              <a:sym typeface="Arial"/>
            </a:endParaRPr>
          </a:p>
          <a:p>
            <a:pPr marL="0" lvl="0" indent="0" algn="l" rtl="0">
              <a:spcBef>
                <a:spcPts val="0"/>
              </a:spcBef>
              <a:spcAft>
                <a:spcPts val="0"/>
              </a:spcAft>
              <a:buNone/>
            </a:pPr>
            <a:r>
              <a:rPr lang="en-US" dirty="0"/>
              <a:t/>
            </a:r>
            <a:br>
              <a:rPr lang="en-US" dirty="0"/>
            </a:br>
            <a:endParaRPr dirty="0"/>
          </a:p>
        </p:txBody>
      </p:sp>
      <p:sp>
        <p:nvSpPr>
          <p:cNvPr id="73" name="Google Shape;73;p3: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Your eyes change as you age. Eye problems can develop at any age though, so know what to look for.</a:t>
            </a:r>
            <a:endParaRPr sz="1100">
              <a:latin typeface="Arial"/>
              <a:ea typeface="Arial"/>
              <a:cs typeface="Arial"/>
              <a:sym typeface="Arial"/>
            </a:endParaRPr>
          </a:p>
          <a:p>
            <a:pPr marL="0" lvl="0" indent="0" algn="l" rtl="0">
              <a:spcBef>
                <a:spcPts val="0"/>
              </a:spcBef>
              <a:spcAft>
                <a:spcPts val="0"/>
              </a:spcAft>
              <a:buNone/>
            </a:pPr>
            <a:endParaRPr sz="1100" i="0" u="none" strike="noStrike">
              <a:solidFill>
                <a:schemeClr val="dk1"/>
              </a:solidFill>
              <a:latin typeface="Arial"/>
              <a:ea typeface="Arial"/>
              <a:cs typeface="Arial"/>
              <a:sym typeface="Arial"/>
            </a:endParaRPr>
          </a:p>
          <a:p>
            <a:pPr marL="0" lvl="0" indent="0" algn="l" rtl="0">
              <a:spcBef>
                <a:spcPts val="0"/>
              </a:spcBef>
              <a:spcAft>
                <a:spcPts val="0"/>
              </a:spcAft>
              <a:buNone/>
            </a:pPr>
            <a:r>
              <a:rPr lang="en-US" sz="1100" b="1" i="0" u="none" strike="noStrike">
                <a:solidFill>
                  <a:schemeClr val="dk1"/>
                </a:solidFill>
                <a:latin typeface="Arial"/>
                <a:ea typeface="Arial"/>
                <a:cs typeface="Arial"/>
                <a:sym typeface="Arial"/>
              </a:rPr>
              <a:t>Decrease in near vision</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During their 40s, most people notice that seeing objects closer than 2 feet becomes difficult. This change in vision, called presbyopia, occurs because the lens of the eye stiffens. Normally, the lens changes its shape to help the eye focus. A stiffer lens makes focusing on close objects harder. Ultimately, almost everyone gets presbyopia and needs magnifying reading glasses. People who need glasses to see distant objects may need to wear bifocals or glasses with variable focus lenses.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Change in color perception</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Cells in the retina that are responsible for normal color vision can decline in sensitivity as we age. Color will be less bright and the contrast between colors can be less noticeable. It may be challenging to distinguish colors, such as blue from black, or to see where an object ends and its background begins.</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Need for brighter light</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As we age, seeing in dim light becomes more difficult because the lens tends to become less transparent. A denser lens means less light passes through to the retina. On average, 60 year olds need three times more light to read than 20 year olds.</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Dry Eye Syndrome</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Dry eye is a condition that is extremely common as we age. Your body loses the ability to produce enough moisture. That includes the body is not producing enough tears for the eyes. When insufficient tears are produced, they evaporate more quickly leaving the eyes feeling dry and uncomfortable. Dry eyes can make working on the computer or reading very difficult. They can also lead to a stinging or burning sensation.</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Dry eye syndrome is often treated with artificial eye drops that act as tears for the eyes, but your diet can also support more moisture for your eyes. Look for sources of Omega-3 fatty acids on page 18 of this booklet. </a:t>
            </a:r>
            <a:endParaRPr sz="1100">
              <a:latin typeface="Arial"/>
              <a:ea typeface="Arial"/>
              <a:cs typeface="Arial"/>
              <a:sym typeface="Arial"/>
            </a:endParaRPr>
          </a:p>
          <a:p>
            <a:pPr marL="0" lvl="0" indent="0" algn="l" rtl="0">
              <a:spcBef>
                <a:spcPts val="0"/>
              </a:spcBef>
              <a:spcAft>
                <a:spcPts val="0"/>
              </a:spcAft>
              <a:buNone/>
            </a:pPr>
            <a:r>
              <a:rPr lang="en-US"/>
              <a:t/>
            </a:r>
            <a:br>
              <a:rPr lang="en-US"/>
            </a:br>
            <a:endParaRPr/>
          </a:p>
        </p:txBody>
      </p:sp>
      <p:sp>
        <p:nvSpPr>
          <p:cNvPr id="90" name="Google Shape;90;p4: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1100" b="1">
                <a:latin typeface="Arial"/>
                <a:ea typeface="Arial"/>
                <a:cs typeface="Arial"/>
                <a:sym typeface="Arial"/>
              </a:rPr>
              <a:t>Please note:</a:t>
            </a:r>
            <a:r>
              <a:rPr lang="en-US" sz="1100">
                <a:latin typeface="Arial"/>
                <a:ea typeface="Arial"/>
                <a:cs typeface="Arial"/>
                <a:sym typeface="Arial"/>
              </a:rPr>
              <a:t> If you have an urgent question about your eye health, contact your eye doctor immediately. This presentation is designed to provide general information about vision. It is not intended to provide medical advice. If you suspect that you have a vision problem or a condition that requires attention, consult with an eye care professional for advice on the treatment of your own specific condition and for your own particular needs.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The Amsler grid is a tool that eye doctors use to detect vision problems resulting from damage to the macula (the central part of the retina) or the optic nerve. If you are at risk for macular degeneration or other eye diseases, you can use this chart at home to monitor your vision. But using the chart doesn't mean you should skip regular visits to your eye doctor, because you can easily miss signs that only a trained eye care practitioner will find.</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How to use the Amsler grid test</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Test your eyes under normal room lighting used for reading.</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Wear eyeglasses you normally wear for reading (even if you wear only store-bought reading glasses.</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Hold the Amsler grid approximately 14 to 16 inches from your eyes.</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Test each eye separately: Cup your hand over one eye while testing the other eye.</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Keep your eye focused on the dot in the center of the grid and answer these questions:</a:t>
            </a:r>
            <a:endParaRPr sz="1100">
              <a:latin typeface="Arial"/>
              <a:ea typeface="Arial"/>
              <a:cs typeface="Arial"/>
              <a:sym typeface="Arial"/>
            </a:endParaRPr>
          </a:p>
          <a:p>
            <a:pPr marL="256032" lvl="1" indent="0" algn="l" rtl="0">
              <a:spcBef>
                <a:spcPts val="0"/>
              </a:spcBef>
              <a:spcAft>
                <a:spcPts val="0"/>
              </a:spcAft>
              <a:buNone/>
            </a:pPr>
            <a:r>
              <a:rPr lang="en-US" sz="1100" i="0" u="none" strike="noStrike">
                <a:solidFill>
                  <a:schemeClr val="dk1"/>
                </a:solidFill>
                <a:latin typeface="Arial"/>
                <a:ea typeface="Arial"/>
                <a:cs typeface="Arial"/>
                <a:sym typeface="Arial"/>
              </a:rPr>
              <a:t>Do any of the lines in the grid appear wavy, blurred or distorted?</a:t>
            </a:r>
            <a:endParaRPr sz="1100">
              <a:latin typeface="Arial"/>
              <a:ea typeface="Arial"/>
              <a:cs typeface="Arial"/>
              <a:sym typeface="Arial"/>
            </a:endParaRPr>
          </a:p>
          <a:p>
            <a:pPr marL="256032" lvl="1" indent="0" algn="l" rtl="0">
              <a:spcBef>
                <a:spcPts val="0"/>
              </a:spcBef>
              <a:spcAft>
                <a:spcPts val="0"/>
              </a:spcAft>
              <a:buNone/>
            </a:pPr>
            <a:r>
              <a:rPr lang="en-US" sz="1100" i="0" u="none" strike="noStrike">
                <a:solidFill>
                  <a:schemeClr val="dk1"/>
                </a:solidFill>
                <a:latin typeface="Arial"/>
                <a:ea typeface="Arial"/>
                <a:cs typeface="Arial"/>
                <a:sym typeface="Arial"/>
              </a:rPr>
              <a:t>Do all the boxes in the grid look square and the same size?</a:t>
            </a:r>
            <a:endParaRPr sz="1100">
              <a:latin typeface="Arial"/>
              <a:ea typeface="Arial"/>
              <a:cs typeface="Arial"/>
              <a:sym typeface="Arial"/>
            </a:endParaRPr>
          </a:p>
          <a:p>
            <a:pPr marL="256032" lvl="1" indent="0" algn="l" rtl="0">
              <a:spcBef>
                <a:spcPts val="0"/>
              </a:spcBef>
              <a:spcAft>
                <a:spcPts val="0"/>
              </a:spcAft>
              <a:buNone/>
            </a:pPr>
            <a:r>
              <a:rPr lang="en-US" sz="1100" i="0" u="none" strike="noStrike">
                <a:solidFill>
                  <a:schemeClr val="dk1"/>
                </a:solidFill>
                <a:latin typeface="Arial"/>
                <a:ea typeface="Arial"/>
                <a:cs typeface="Arial"/>
                <a:sym typeface="Arial"/>
              </a:rPr>
              <a:t>Are there any "holes" (missing areas) or dark areas in the grid?</a:t>
            </a:r>
            <a:endParaRPr sz="1100">
              <a:latin typeface="Arial"/>
              <a:ea typeface="Arial"/>
              <a:cs typeface="Arial"/>
              <a:sym typeface="Arial"/>
            </a:endParaRPr>
          </a:p>
          <a:p>
            <a:pPr marL="256032" lvl="1" indent="0" algn="l" rtl="0">
              <a:spcBef>
                <a:spcPts val="0"/>
              </a:spcBef>
              <a:spcAft>
                <a:spcPts val="0"/>
              </a:spcAft>
              <a:buNone/>
            </a:pPr>
            <a:r>
              <a:rPr lang="en-US" sz="1100" i="0" u="none" strike="noStrike">
                <a:solidFill>
                  <a:schemeClr val="dk1"/>
                </a:solidFill>
                <a:latin typeface="Arial"/>
                <a:ea typeface="Arial"/>
                <a:cs typeface="Arial"/>
                <a:sym typeface="Arial"/>
              </a:rPr>
              <a:t>Can you see all corners and sides of the grid (while keeping your eye on the central dot)?</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Switch to the other eye and repeat.</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endParaRPr sz="1100">
              <a:latin typeface="Arial"/>
              <a:ea typeface="Arial"/>
              <a:cs typeface="Arial"/>
              <a:sym typeface="Arial"/>
            </a:endParaRPr>
          </a:p>
          <a:p>
            <a:pPr marL="0" lvl="0" indent="0" algn="l" rtl="0">
              <a:spcBef>
                <a:spcPts val="0"/>
              </a:spcBef>
              <a:spcAft>
                <a:spcPts val="0"/>
              </a:spcAft>
              <a:buNone/>
            </a:pPr>
            <a:r>
              <a:rPr lang="en-US"/>
              <a:t/>
            </a:r>
            <a:br>
              <a:rPr lang="en-US"/>
            </a:br>
            <a:endParaRPr/>
          </a:p>
        </p:txBody>
      </p:sp>
      <p:sp>
        <p:nvSpPr>
          <p:cNvPr id="102" name="Google Shape;102;p5: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6: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Some chronic health issues have a higher likelihood of affecting your vision</a:t>
            </a:r>
            <a:r>
              <a:rPr lang="en-US"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
            </a:r>
            <a:br>
              <a:rPr lang="en-US" sz="1100" i="0" u="none" strike="noStrike">
                <a:solidFill>
                  <a:schemeClr val="dk1"/>
                </a:solidFill>
                <a:latin typeface="Arial"/>
                <a:ea typeface="Arial"/>
                <a:cs typeface="Arial"/>
                <a:sym typeface="Arial"/>
              </a:rPr>
            </a:br>
            <a:r>
              <a:rPr lang="en-US" sz="1100" i="0" u="none" strike="noStrike">
                <a:solidFill>
                  <a:schemeClr val="dk1"/>
                </a:solidFill>
                <a:latin typeface="Arial"/>
                <a:ea typeface="Arial"/>
                <a:cs typeface="Arial"/>
                <a:sym typeface="Arial"/>
              </a:rPr>
              <a:t>Diabetes can drastically affect your vision. Diabetic retinopathy is an eye condition that can cause vision loss and blindness in people who have diabetes. Diabetic retinopathy is caused by high blood sugar due to diabetes. Over time, having too much sugar in your blood can damage your retina — the part of your eye that detects light and sends signals to your brain through the optic nerve in the back of your eye.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Problems with your blood pressure can be linked to a host of health issues, including diabetes, heart disease, and obesity. Over time, the issues with your blood pressure can result in damage to the blood vessels in and around the eyes.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Lyme disease can potentially result in eye infections that cause serious vision loss. In addition to conjunctivitis, the inflammation can also affect the middle portion of the eye (uveitis), the optic nerve, and even the blood vessels of the retinas.</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Many kinds of autoimmune diseases can impact your vision. In many cases, problems with the eyes are among the first symptoms of autoimmune conditions. Early on, patients may experience red eyes, itchy eyes, or frequent dry eye. If the condition is undiagnosed or untreated, it’s possible for patients to experience eye pain, light sensitivity, changes to vision quality, and even vision loss.</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
            </a:r>
            <a:br>
              <a:rPr lang="en-US" sz="1100" i="0" u="none" strike="noStrike">
                <a:solidFill>
                  <a:schemeClr val="dk1"/>
                </a:solidFill>
                <a:latin typeface="Arial"/>
                <a:ea typeface="Arial"/>
                <a:cs typeface="Arial"/>
                <a:sym typeface="Arial"/>
              </a:rPr>
            </a:br>
            <a:r>
              <a:rPr lang="en-US" sz="1100" i="0" u="none" strike="noStrike">
                <a:solidFill>
                  <a:schemeClr val="dk1"/>
                </a:solidFill>
                <a:latin typeface="Arial"/>
                <a:ea typeface="Arial"/>
                <a:cs typeface="Arial"/>
                <a:sym typeface="Arial"/>
              </a:rPr>
              <a:t>Rosacea can affect vision.</a:t>
            </a:r>
            <a:r>
              <a:rPr lang="en-US" sz="1100" b="1" i="0" u="none" strike="noStrike">
                <a:solidFill>
                  <a:schemeClr val="dk1"/>
                </a:solidFill>
                <a:latin typeface="Arial"/>
                <a:ea typeface="Arial"/>
                <a:cs typeface="Arial"/>
                <a:sym typeface="Arial"/>
              </a:rPr>
              <a:t> </a:t>
            </a:r>
            <a:r>
              <a:rPr lang="en-US" sz="1100" i="0" u="none" strike="noStrike">
                <a:solidFill>
                  <a:schemeClr val="dk1"/>
                </a:solidFill>
                <a:latin typeface="Arial"/>
                <a:ea typeface="Arial"/>
                <a:cs typeface="Arial"/>
                <a:sym typeface="Arial"/>
              </a:rPr>
              <a:t>When the rosacea is located around the eyes, it can result in dry eye, itchiness, burning sensations, and redness of the eyes. The condition can also result in swelling of the eyelids and increased sensitivity to light.</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
            </a:r>
            <a:br>
              <a:rPr lang="en-US" sz="1100" i="0" u="none" strike="noStrike">
                <a:solidFill>
                  <a:schemeClr val="dk1"/>
                </a:solidFill>
                <a:latin typeface="Arial"/>
                <a:ea typeface="Arial"/>
                <a:cs typeface="Arial"/>
                <a:sym typeface="Arial"/>
              </a:rPr>
            </a:br>
            <a:r>
              <a:rPr lang="en-US" sz="1100" i="0" u="none" strike="noStrike">
                <a:solidFill>
                  <a:schemeClr val="dk1"/>
                </a:solidFill>
                <a:latin typeface="Arial"/>
                <a:ea typeface="Arial"/>
                <a:cs typeface="Arial"/>
                <a:sym typeface="Arial"/>
              </a:rPr>
              <a:t>Liver disease such as cirrhosis can lead to a number of eye problems, such as dry eye and itchiness of the eyes, as well as collections of fat on a person’s eyelids. Corneal damage and lens damage can occur if the condition goes untreated.</a:t>
            </a:r>
            <a:endParaRPr sz="1100">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
            </a:r>
            <a:br>
              <a:rPr lang="en-US" sz="1100" i="0" u="none" strike="noStrike">
                <a:solidFill>
                  <a:schemeClr val="dk1"/>
                </a:solidFill>
                <a:latin typeface="Arial"/>
                <a:ea typeface="Arial"/>
                <a:cs typeface="Arial"/>
                <a:sym typeface="Arial"/>
              </a:rPr>
            </a:br>
            <a:r>
              <a:rPr lang="en-US" sz="1100" i="0" u="none" strike="noStrike">
                <a:solidFill>
                  <a:schemeClr val="dk1"/>
                </a:solidFill>
                <a:latin typeface="Arial"/>
                <a:ea typeface="Arial"/>
                <a:cs typeface="Arial"/>
                <a:sym typeface="Arial"/>
              </a:rPr>
              <a:t>People who suffer from conditions that cause abnormally shaped blood cells run a number of health risks. For people with sickle cell disease, these abnormal blood cells can lead to damaged blood vessels in the eyes, eventually resulting in blindness if not dealt with in a timely manner.</a:t>
            </a:r>
            <a:endParaRPr sz="1100">
              <a:latin typeface="Arial"/>
              <a:ea typeface="Arial"/>
              <a:cs typeface="Arial"/>
              <a:sym typeface="Arial"/>
            </a:endParaRPr>
          </a:p>
          <a:p>
            <a:pPr marL="0" lvl="0" indent="0" algn="l" rtl="0">
              <a:spcBef>
                <a:spcPts val="0"/>
              </a:spcBef>
              <a:spcAft>
                <a:spcPts val="0"/>
              </a:spcAft>
              <a:buNone/>
            </a:pPr>
            <a:r>
              <a:rPr lang="en-US"/>
              <a:t/>
            </a:r>
            <a:br>
              <a:rPr lang="en-US"/>
            </a:br>
            <a:endParaRPr/>
          </a:p>
        </p:txBody>
      </p:sp>
      <p:sp>
        <p:nvSpPr>
          <p:cNvPr id="112" name="Google Shape;112;p6: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The link between your overall health and your vision is strong. Work to lower your risk for conditions that can lead to eye problems.</a:t>
            </a:r>
            <a:endParaRPr sz="1100">
              <a:latin typeface="Arial"/>
              <a:ea typeface="Arial"/>
              <a:cs typeface="Arial"/>
              <a:sym typeface="Arial"/>
            </a:endParaRPr>
          </a:p>
          <a:p>
            <a:pPr marL="0" lvl="0" indent="0" algn="l" rtl="0">
              <a:spcBef>
                <a:spcPts val="0"/>
              </a:spcBef>
              <a:spcAft>
                <a:spcPts val="0"/>
              </a:spcAft>
              <a:buNone/>
            </a:pPr>
            <a:endParaRPr sz="1100" i="0" u="none" strike="noStrike">
              <a:solidFill>
                <a:schemeClr val="dk1"/>
              </a:solidFill>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Eat Well - </a:t>
            </a:r>
            <a:r>
              <a:rPr lang="en-US" sz="1100">
                <a:latin typeface="Arial"/>
                <a:ea typeface="Arial"/>
                <a:cs typeface="Arial"/>
                <a:sym typeface="Arial"/>
              </a:rPr>
              <a:t>Be sure to have plenty of dark, leafy greens like spinach, kale, and collard greens. Eating fish that are high in omega-3 fatty acids — like salmon, tuna, and halibut — is good for your eyes, too.</a:t>
            </a:r>
            <a:endParaRPr sz="1100" i="0" u="none" strike="noStrike">
              <a:solidFill>
                <a:schemeClr val="dk1"/>
              </a:solidFill>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Font typeface="Arial"/>
              <a:buNone/>
            </a:pPr>
            <a:r>
              <a:rPr lang="en-US" sz="1100" b="1">
                <a:latin typeface="Arial"/>
                <a:ea typeface="Arial"/>
                <a:cs typeface="Arial"/>
                <a:sym typeface="Arial"/>
              </a:rPr>
              <a:t>Get Active - </a:t>
            </a:r>
            <a:r>
              <a:rPr lang="en-US" sz="1100">
                <a:latin typeface="Arial"/>
                <a:ea typeface="Arial"/>
                <a:cs typeface="Arial"/>
                <a:sym typeface="Arial"/>
              </a:rPr>
              <a:t>Being physically active is the best way to stay healthy. It can also lower your risk of health conditions that can cause eye health or vision problems — like diabetes, high blood pressure, and high cholesterol.</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b="1" i="0" u="none" strike="noStrike">
                <a:solidFill>
                  <a:schemeClr val="dk1"/>
                </a:solidFill>
                <a:latin typeface="Arial"/>
                <a:ea typeface="Arial"/>
                <a:cs typeface="Arial"/>
                <a:sym typeface="Arial"/>
              </a:rPr>
              <a:t>Quit Smoking - </a:t>
            </a:r>
            <a:r>
              <a:rPr lang="en-US" sz="1100">
                <a:latin typeface="Arial"/>
                <a:ea typeface="Arial"/>
                <a:cs typeface="Arial"/>
                <a:sym typeface="Arial"/>
              </a:rPr>
              <a:t>Smoking isn’t just bad for your lungs — it can hurt your eyes, too! Smoking increases your risk of diseases like macular degeneration and cataracts — and it can harm the optic nerve.</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endParaRPr sz="1100">
              <a:latin typeface="Arial"/>
              <a:ea typeface="Arial"/>
              <a:cs typeface="Arial"/>
              <a:sym typeface="Arial"/>
            </a:endParaRPr>
          </a:p>
          <a:p>
            <a:pPr marL="0" lvl="0" indent="0" algn="l" rtl="0">
              <a:spcBef>
                <a:spcPts val="0"/>
              </a:spcBef>
              <a:spcAft>
                <a:spcPts val="0"/>
              </a:spcAft>
              <a:buNone/>
            </a:pPr>
            <a:r>
              <a:rPr lang="en-US"/>
              <a:t/>
            </a:r>
            <a:br>
              <a:rPr lang="en-US"/>
            </a:br>
            <a:endParaRPr/>
          </a:p>
        </p:txBody>
      </p:sp>
      <p:sp>
        <p:nvSpPr>
          <p:cNvPr id="179" name="Google Shape;179;p7: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Getting a dilated eye exam is simple and painless — and it is the single best thing you can do for your eye health! Even if your eyes feel healthy, you could have a problem and not know it. That’s because many eye diseases don’t have any symptoms or warning signs.  A dilated eye exam is the only way to check for many eye diseases early on, when they are easier to treat. </a:t>
            </a:r>
            <a:endParaRPr sz="1100" i="0" u="none" strike="noStrike">
              <a:solidFill>
                <a:schemeClr val="dk1"/>
              </a:solidFill>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r>
              <a:rPr lang="en-US" sz="1200">
                <a:latin typeface="Arial"/>
                <a:ea typeface="Arial"/>
                <a:cs typeface="Arial"/>
                <a:sym typeface="Arial"/>
              </a:rPr>
              <a:t>Opticians are technicians who fit eyeglasses, contact lenses, and other vision-correcting devices. Optometrists examine, diagnose, and treat patients’ eyes. Ophthalmologists are eye doctors who perform medical and surgical treatments for eye conditions.</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How often you need a dilated eye exam depends on your risk for eye disease. Talk to your doctor about what is right for you. Most people with diabetes or high blood pressure need to get a dilated eye exam at least once a year</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During the exam your doctor will give you some eye drops to dilate (widen) your pupil. This helps the doctor see inside your eye and check for problems with the inner parts of your eye.  Dilating your pupil lets more light into your eye, like opening a door lets light into a dark room</a:t>
            </a:r>
            <a:r>
              <a:rPr lang="en-US" sz="1100" b="1" i="0" u="none" strike="noStrike">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How to schedule an appointment / OHB </a:t>
            </a:r>
            <a:r>
              <a:rPr lang="en-US" sz="1100">
                <a:latin typeface="Arial"/>
                <a:ea typeface="Arial"/>
                <a:cs typeface="Arial"/>
                <a:sym typeface="Arial"/>
              </a:rPr>
              <a:t>can provide information.</a:t>
            </a:r>
            <a:endParaRPr sz="1100">
              <a:latin typeface="Arial"/>
              <a:ea typeface="Arial"/>
              <a:cs typeface="Arial"/>
              <a:sym typeface="Arial"/>
            </a:endParaRPr>
          </a:p>
          <a:p>
            <a:pPr marL="0" lvl="0" indent="0" algn="l" rtl="0">
              <a:spcBef>
                <a:spcPts val="0"/>
              </a:spcBef>
              <a:spcAft>
                <a:spcPts val="0"/>
              </a:spcAft>
              <a:buClr>
                <a:schemeClr val="dk1"/>
              </a:buClr>
              <a:buFont typeface="Arial"/>
              <a:buNone/>
            </a:pPr>
            <a:r>
              <a:rPr lang="en-US" sz="1100" b="1">
                <a:latin typeface="Arial"/>
                <a:ea typeface="Arial"/>
                <a:cs typeface="Arial"/>
                <a:sym typeface="Arial"/>
              </a:rPr>
              <a:t>Health Plans - </a:t>
            </a:r>
            <a:r>
              <a:rPr lang="en-US" sz="1100">
                <a:latin typeface="Arial"/>
                <a:ea typeface="Arial"/>
                <a:cs typeface="Arial"/>
                <a:sym typeface="Arial"/>
              </a:rPr>
              <a:t>Visit </a:t>
            </a:r>
            <a:r>
              <a:rPr lang="en-US" sz="1100" u="sng">
                <a:latin typeface="Arial"/>
                <a:ea typeface="Arial"/>
                <a:cs typeface="Arial"/>
                <a:sym typeface="Arial"/>
                <a:hlinkClick r:id="rId3"/>
              </a:rPr>
              <a:t>dhrm.virginia.gov</a:t>
            </a:r>
            <a:r>
              <a:rPr lang="en-US" sz="1100">
                <a:latin typeface="Arial"/>
                <a:ea typeface="Arial"/>
                <a:cs typeface="Arial"/>
                <a:sym typeface="Arial"/>
              </a:rPr>
              <a:t> and select </a:t>
            </a:r>
            <a:r>
              <a:rPr lang="en-US" sz="1100" i="1">
                <a:latin typeface="Arial"/>
                <a:ea typeface="Arial"/>
                <a:cs typeface="Arial"/>
                <a:sym typeface="Arial"/>
              </a:rPr>
              <a:t>State Employees </a:t>
            </a:r>
            <a:r>
              <a:rPr lang="en-US" sz="1100">
                <a:latin typeface="Arial"/>
                <a:ea typeface="Arial"/>
                <a:cs typeface="Arial"/>
                <a:sym typeface="Arial"/>
              </a:rPr>
              <a:t>from the menu. Next choose </a:t>
            </a:r>
            <a:r>
              <a:rPr lang="en-US" sz="1100" i="1">
                <a:latin typeface="Arial"/>
                <a:ea typeface="Arial"/>
                <a:cs typeface="Arial"/>
                <a:sym typeface="Arial"/>
              </a:rPr>
              <a:t>Benefits, State Health Benefits, Active Employees, Plan Choices</a:t>
            </a:r>
            <a:r>
              <a:rPr lang="en-US" sz="1100">
                <a:latin typeface="Arial"/>
                <a:ea typeface="Arial"/>
                <a:cs typeface="Arial"/>
                <a:sym typeface="Arial"/>
              </a:rPr>
              <a:t>, and your plan name.</a:t>
            </a:r>
            <a:endParaRPr sz="1100">
              <a:latin typeface="Arial"/>
              <a:ea typeface="Arial"/>
              <a:cs typeface="Arial"/>
              <a:sym typeface="Arial"/>
            </a:endParaRPr>
          </a:p>
        </p:txBody>
      </p:sp>
      <p:sp>
        <p:nvSpPr>
          <p:cNvPr id="197" name="Google Shape;197;p8: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342900" y="2286000"/>
            <a:ext cx="10972800" cy="6172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1028700" y="8801100"/>
            <a:ext cx="8229600" cy="72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If you took inventory on foods you normally eat, would you say your eyes have all the nutrients they need to help prevent cataracts, macular degeneration, glaucoma and other vision woes?  Did you know that eating healthy foods could help protect your </a:t>
            </a:r>
            <a:r>
              <a:rPr lang="en-US" sz="1100">
                <a:latin typeface="Arial"/>
                <a:ea typeface="Arial"/>
                <a:cs typeface="Arial"/>
                <a:sym typeface="Arial"/>
              </a:rPr>
              <a:t>eyesight</a:t>
            </a:r>
            <a:r>
              <a:rPr lang="en-US" sz="1100" i="0" u="none" strike="noStrike">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Foods with vitamins C and E, zinc, lutein, zeaxanthin, and omega-3 fatty acids are linked to lower risk for age-related macular degeneration, cataract and perhaps even dry eye.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Dark leafy greens, sweet potatoes, oranges, whole grains, and healthy fatty fish are all parts of an eye conscious diet.</a:t>
            </a:r>
            <a:endParaRPr sz="1100">
              <a:latin typeface="Arial"/>
              <a:ea typeface="Arial"/>
              <a:cs typeface="Arial"/>
              <a:sym typeface="Arial"/>
            </a:endParaRPr>
          </a:p>
          <a:p>
            <a:pPr marL="0" lvl="0" indent="0" algn="l" rtl="0">
              <a:spcBef>
                <a:spcPts val="0"/>
              </a:spcBef>
              <a:spcAft>
                <a:spcPts val="0"/>
              </a:spcAft>
              <a:buNone/>
            </a:pPr>
            <a:endParaRPr sz="1100" i="0" u="none" strike="noStrike">
              <a:solidFill>
                <a:schemeClr val="dk1"/>
              </a:solidFill>
              <a:latin typeface="Arial"/>
              <a:ea typeface="Arial"/>
              <a:cs typeface="Arial"/>
              <a:sym typeface="Arial"/>
            </a:endParaRPr>
          </a:p>
          <a:p>
            <a:pPr marL="0" lvl="0" indent="0" algn="l" rtl="0">
              <a:spcBef>
                <a:spcPts val="0"/>
              </a:spcBef>
              <a:spcAft>
                <a:spcPts val="0"/>
              </a:spcAft>
              <a:buNone/>
            </a:pPr>
            <a:r>
              <a:rPr lang="en-US" sz="1100" i="0" u="none" strike="noStrike">
                <a:solidFill>
                  <a:schemeClr val="dk1"/>
                </a:solidFill>
                <a:latin typeface="Arial"/>
                <a:ea typeface="Arial"/>
                <a:cs typeface="Arial"/>
                <a:sym typeface="Arial"/>
              </a:rPr>
              <a:t>Fruits and vegetables are some of the best foods for eye health because they are full of antioxidants. Put simply, antioxidants are foods that keep us healthy by delaying or slowing down oxidation, which causes cell damage and cell aging. Regularly enjoying a piece of fruit and a side of vegetables can help decrease your chance of developing cataracts and other vision problems.</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While you can get supplements in pill form at your local pharmacy, antioxidants are most beneficial when consumed from fruits and vegetables and other whole foods. Studies using supplements have not shown the same successful results in preventing eye-related problems. Antioxidant supplements also have not been shown to help prevent cataracts.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
            </a:r>
            <a:br>
              <a:rPr lang="en-US" sz="1100">
                <a:latin typeface="Arial"/>
                <a:ea typeface="Arial"/>
                <a:cs typeface="Arial"/>
                <a:sym typeface="Arial"/>
              </a:rPr>
            </a:br>
            <a:r>
              <a:rPr lang="en-US" sz="1100" i="0" u="none" strike="noStrike">
                <a:solidFill>
                  <a:schemeClr val="dk1"/>
                </a:solidFill>
                <a:latin typeface="Arial"/>
                <a:ea typeface="Arial"/>
                <a:cs typeface="Arial"/>
                <a:sym typeface="Arial"/>
              </a:rPr>
              <a:t>So load up on vegetables and delicious fruits! Fresh and frozen are great choices, but canned vegetables that are low in sodium are a good choice too. You will be doing your eyes and your health a favor.</a:t>
            </a:r>
            <a:endParaRPr sz="1100">
              <a:latin typeface="Arial"/>
              <a:ea typeface="Arial"/>
              <a:cs typeface="Arial"/>
              <a:sym typeface="Arial"/>
            </a:endParaRPr>
          </a:p>
          <a:p>
            <a:pPr marL="0" lvl="0" indent="0" algn="l" rtl="0">
              <a:spcBef>
                <a:spcPts val="0"/>
              </a:spcBef>
              <a:spcAft>
                <a:spcPts val="0"/>
              </a:spcAft>
              <a:buNone/>
            </a:pPr>
            <a:r>
              <a:rPr lang="en-US"/>
              <a:t/>
            </a:r>
            <a:br>
              <a:rPr lang="en-US"/>
            </a:br>
            <a:endParaRPr/>
          </a:p>
        </p:txBody>
      </p:sp>
      <p:sp>
        <p:nvSpPr>
          <p:cNvPr id="208" name="Google Shape;208;p9:notes"/>
          <p:cNvSpPr txBox="1">
            <a:spLocks noGrp="1"/>
          </p:cNvSpPr>
          <p:nvPr>
            <p:ph type="sldNum" idx="12"/>
          </p:nvPr>
        </p:nvSpPr>
        <p:spPr>
          <a:xfrm>
            <a:off x="5827713" y="17372013"/>
            <a:ext cx="4457700" cy="9159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ftr" idx="11"/>
          </p:nvPr>
        </p:nvSpPr>
        <p:spPr>
          <a:xfrm>
            <a:off x="4697984" y="7228343"/>
            <a:ext cx="4421632" cy="15510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dt" idx="10"/>
          </p:nvPr>
        </p:nvSpPr>
        <p:spPr>
          <a:xfrm>
            <a:off x="690880" y="7228343"/>
            <a:ext cx="3178048" cy="15510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9948672" y="7228343"/>
            <a:ext cx="3178048" cy="15510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008"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844813" y="662116"/>
            <a:ext cx="12127985" cy="31271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032"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0"/>
          <p:cNvSpPr txBox="1">
            <a:spLocks noGrp="1"/>
          </p:cNvSpPr>
          <p:nvPr>
            <p:ph type="body" idx="1"/>
          </p:nvPr>
        </p:nvSpPr>
        <p:spPr>
          <a:xfrm>
            <a:off x="1564357" y="2897864"/>
            <a:ext cx="10688897"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20"/>
          <p:cNvSpPr txBox="1">
            <a:spLocks noGrp="1"/>
          </p:cNvSpPr>
          <p:nvPr>
            <p:ph type="ftr" idx="11"/>
          </p:nvPr>
        </p:nvSpPr>
        <p:spPr>
          <a:xfrm>
            <a:off x="4697984" y="7228343"/>
            <a:ext cx="4421632" cy="15510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dt" idx="10"/>
          </p:nvPr>
        </p:nvSpPr>
        <p:spPr>
          <a:xfrm>
            <a:off x="690880" y="7228343"/>
            <a:ext cx="3178048" cy="15510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9948672" y="7228343"/>
            <a:ext cx="3178048" cy="15510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008">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844813" y="662116"/>
            <a:ext cx="12127985" cy="31271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032"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690880" y="1787663"/>
            <a:ext cx="6010656"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21"/>
          <p:cNvSpPr txBox="1">
            <a:spLocks noGrp="1"/>
          </p:cNvSpPr>
          <p:nvPr>
            <p:ph type="body" idx="2"/>
          </p:nvPr>
        </p:nvSpPr>
        <p:spPr>
          <a:xfrm>
            <a:off x="7116064" y="1787663"/>
            <a:ext cx="6010656"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4697984" y="7228343"/>
            <a:ext cx="4421632" cy="15510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dt" idx="10"/>
          </p:nvPr>
        </p:nvSpPr>
        <p:spPr>
          <a:xfrm>
            <a:off x="690880" y="7228343"/>
            <a:ext cx="3178048" cy="15510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sldNum" idx="12"/>
          </p:nvPr>
        </p:nvSpPr>
        <p:spPr>
          <a:xfrm>
            <a:off x="9948672" y="7228343"/>
            <a:ext cx="3178048" cy="15510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008">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3817600" cy="77724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FFB9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34" name="Google Shape;34;p22"/>
          <p:cNvSpPr/>
          <p:nvPr/>
        </p:nvSpPr>
        <p:spPr>
          <a:xfrm>
            <a:off x="6432120" y="5"/>
            <a:ext cx="7385484" cy="7772399"/>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35" name="Google Shape;35;p22"/>
          <p:cNvSpPr/>
          <p:nvPr/>
        </p:nvSpPr>
        <p:spPr>
          <a:xfrm>
            <a:off x="886279" y="4254289"/>
            <a:ext cx="4109307" cy="3022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36" name="Google Shape;36;p22"/>
          <p:cNvSpPr txBox="1">
            <a:spLocks noGrp="1"/>
          </p:cNvSpPr>
          <p:nvPr>
            <p:ph type="ctrTitle"/>
          </p:nvPr>
        </p:nvSpPr>
        <p:spPr>
          <a:xfrm>
            <a:off x="876687" y="2072056"/>
            <a:ext cx="12064247" cy="13080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2"/>
          <p:cNvSpPr txBox="1">
            <a:spLocks noGrp="1"/>
          </p:cNvSpPr>
          <p:nvPr>
            <p:ph type="subTitle" idx="1"/>
          </p:nvPr>
        </p:nvSpPr>
        <p:spPr>
          <a:xfrm>
            <a:off x="2072640" y="4352555"/>
            <a:ext cx="967232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697984" y="7228343"/>
            <a:ext cx="4421632" cy="15510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dt" idx="10"/>
          </p:nvPr>
        </p:nvSpPr>
        <p:spPr>
          <a:xfrm>
            <a:off x="690880" y="7228343"/>
            <a:ext cx="3178048" cy="15510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2"/>
          <p:cNvSpPr txBox="1">
            <a:spLocks noGrp="1"/>
          </p:cNvSpPr>
          <p:nvPr>
            <p:ph type="sldNum" idx="12"/>
          </p:nvPr>
        </p:nvSpPr>
        <p:spPr>
          <a:xfrm>
            <a:off x="9948672" y="7228343"/>
            <a:ext cx="3178048" cy="15510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008">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844813" y="662116"/>
            <a:ext cx="12127985" cy="31271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032"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697984" y="7228343"/>
            <a:ext cx="4421632" cy="15510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dt" idx="10"/>
          </p:nvPr>
        </p:nvSpPr>
        <p:spPr>
          <a:xfrm>
            <a:off x="690880" y="7228343"/>
            <a:ext cx="3178048" cy="15510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9948672" y="7228343"/>
            <a:ext cx="3178048" cy="15510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008">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44813" y="662114"/>
            <a:ext cx="12127985" cy="13080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8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1564357" y="2897864"/>
            <a:ext cx="10688897"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18"/>
          <p:cNvSpPr txBox="1">
            <a:spLocks noGrp="1"/>
          </p:cNvSpPr>
          <p:nvPr>
            <p:ph type="ftr" idx="11"/>
          </p:nvPr>
        </p:nvSpPr>
        <p:spPr>
          <a:xfrm>
            <a:off x="4697984" y="7228343"/>
            <a:ext cx="4421632" cy="155107"/>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00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dt" idx="10"/>
          </p:nvPr>
        </p:nvSpPr>
        <p:spPr>
          <a:xfrm>
            <a:off x="690880" y="7228343"/>
            <a:ext cx="3178048" cy="155107"/>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00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9948672" y="7228343"/>
            <a:ext cx="3178048" cy="155107"/>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008" b="0" i="0" u="none" strike="noStrike" cap="none">
                <a:solidFill>
                  <a:srgbClr val="888888"/>
                </a:solidFill>
                <a:latin typeface="Calibri"/>
                <a:ea typeface="Calibri"/>
                <a:cs typeface="Calibri"/>
                <a:sym typeface="Calibri"/>
              </a:defRPr>
            </a:lvl1pPr>
            <a:lvl2pPr marL="0" marR="0" lvl="1" indent="0" algn="r" rtl="0">
              <a:spcBef>
                <a:spcPts val="0"/>
              </a:spcBef>
              <a:buNone/>
              <a:defRPr sz="1008" b="0" i="0" u="none" strike="noStrike" cap="none">
                <a:solidFill>
                  <a:srgbClr val="888888"/>
                </a:solidFill>
                <a:latin typeface="Calibri"/>
                <a:ea typeface="Calibri"/>
                <a:cs typeface="Calibri"/>
                <a:sym typeface="Calibri"/>
              </a:defRPr>
            </a:lvl2pPr>
            <a:lvl3pPr marL="0" marR="0" lvl="2" indent="0" algn="r" rtl="0">
              <a:spcBef>
                <a:spcPts val="0"/>
              </a:spcBef>
              <a:buNone/>
              <a:defRPr sz="1008" b="0" i="0" u="none" strike="noStrike" cap="none">
                <a:solidFill>
                  <a:srgbClr val="888888"/>
                </a:solidFill>
                <a:latin typeface="Calibri"/>
                <a:ea typeface="Calibri"/>
                <a:cs typeface="Calibri"/>
                <a:sym typeface="Calibri"/>
              </a:defRPr>
            </a:lvl3pPr>
            <a:lvl4pPr marL="0" marR="0" lvl="3" indent="0" algn="r" rtl="0">
              <a:spcBef>
                <a:spcPts val="0"/>
              </a:spcBef>
              <a:buNone/>
              <a:defRPr sz="1008" b="0" i="0" u="none" strike="noStrike" cap="none">
                <a:solidFill>
                  <a:srgbClr val="888888"/>
                </a:solidFill>
                <a:latin typeface="Calibri"/>
                <a:ea typeface="Calibri"/>
                <a:cs typeface="Calibri"/>
                <a:sym typeface="Calibri"/>
              </a:defRPr>
            </a:lvl4pPr>
            <a:lvl5pPr marL="0" marR="0" lvl="4" indent="0" algn="r" rtl="0">
              <a:spcBef>
                <a:spcPts val="0"/>
              </a:spcBef>
              <a:buNone/>
              <a:defRPr sz="1008" b="0" i="0" u="none" strike="noStrike" cap="none">
                <a:solidFill>
                  <a:srgbClr val="888888"/>
                </a:solidFill>
                <a:latin typeface="Calibri"/>
                <a:ea typeface="Calibri"/>
                <a:cs typeface="Calibri"/>
                <a:sym typeface="Calibri"/>
              </a:defRPr>
            </a:lvl5pPr>
            <a:lvl6pPr marL="0" marR="0" lvl="5" indent="0" algn="r" rtl="0">
              <a:spcBef>
                <a:spcPts val="0"/>
              </a:spcBef>
              <a:buNone/>
              <a:defRPr sz="1008" b="0" i="0" u="none" strike="noStrike" cap="none">
                <a:solidFill>
                  <a:srgbClr val="888888"/>
                </a:solidFill>
                <a:latin typeface="Calibri"/>
                <a:ea typeface="Calibri"/>
                <a:cs typeface="Calibri"/>
                <a:sym typeface="Calibri"/>
              </a:defRPr>
            </a:lvl6pPr>
            <a:lvl7pPr marL="0" marR="0" lvl="6" indent="0" algn="r" rtl="0">
              <a:spcBef>
                <a:spcPts val="0"/>
              </a:spcBef>
              <a:buNone/>
              <a:defRPr sz="1008" b="0" i="0" u="none" strike="noStrike" cap="none">
                <a:solidFill>
                  <a:srgbClr val="888888"/>
                </a:solidFill>
                <a:latin typeface="Calibri"/>
                <a:ea typeface="Calibri"/>
                <a:cs typeface="Calibri"/>
                <a:sym typeface="Calibri"/>
              </a:defRPr>
            </a:lvl7pPr>
            <a:lvl8pPr marL="0" marR="0" lvl="7" indent="0" algn="r" rtl="0">
              <a:spcBef>
                <a:spcPts val="0"/>
              </a:spcBef>
              <a:buNone/>
              <a:defRPr sz="1008" b="0" i="0" u="none" strike="noStrike" cap="none">
                <a:solidFill>
                  <a:srgbClr val="888888"/>
                </a:solidFill>
                <a:latin typeface="Calibri"/>
                <a:ea typeface="Calibri"/>
                <a:cs typeface="Calibri"/>
                <a:sym typeface="Calibri"/>
              </a:defRPr>
            </a:lvl8pPr>
            <a:lvl9pPr marL="0" marR="0" lvl="8" indent="0" algn="r" rtl="0">
              <a:spcBef>
                <a:spcPts val="0"/>
              </a:spcBef>
              <a:buNone/>
              <a:defRPr sz="1008"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0"/>
        <p:cNvGrpSpPr/>
        <p:nvPr/>
      </p:nvGrpSpPr>
      <p:grpSpPr>
        <a:xfrm>
          <a:off x="0" y="0"/>
          <a:ext cx="0" cy="0"/>
          <a:chOff x="0" y="0"/>
          <a:chExt cx="0" cy="0"/>
        </a:xfrm>
      </p:grpSpPr>
      <p:pic>
        <p:nvPicPr>
          <p:cNvPr id="51" name="Google Shape;51;p1"/>
          <p:cNvPicPr preferRelativeResize="0"/>
          <p:nvPr/>
        </p:nvPicPr>
        <p:blipFill rotWithShape="1">
          <a:blip r:embed="rId3">
            <a:alphaModFix/>
          </a:blip>
          <a:srcRect l="8003" t="11987" r="8316" b="8099"/>
          <a:stretch/>
        </p:blipFill>
        <p:spPr>
          <a:xfrm>
            <a:off x="4945496" y="1676817"/>
            <a:ext cx="3891000" cy="3990770"/>
          </a:xfrm>
          <a:prstGeom prst="rect">
            <a:avLst/>
          </a:prstGeom>
          <a:noFill/>
          <a:ln>
            <a:noFill/>
          </a:ln>
        </p:spPr>
      </p:pic>
      <p:sp>
        <p:nvSpPr>
          <p:cNvPr id="52" name="Google Shape;52;p1"/>
          <p:cNvSpPr txBox="1"/>
          <p:nvPr/>
        </p:nvSpPr>
        <p:spPr>
          <a:xfrm>
            <a:off x="4968722" y="5776046"/>
            <a:ext cx="386777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A5A5A5"/>
                </a:solidFill>
                <a:latin typeface="Calibri"/>
                <a:ea typeface="Calibri"/>
                <a:cs typeface="Calibri"/>
                <a:sym typeface="Calibri"/>
              </a:rPr>
              <a:t>A GUIDE TO HEALTHY VISION</a:t>
            </a:r>
            <a:endParaRPr/>
          </a:p>
        </p:txBody>
      </p:sp>
      <p:sp>
        <p:nvSpPr>
          <p:cNvPr id="53" name="Google Shape;53;p1"/>
          <p:cNvSpPr/>
          <p:nvPr/>
        </p:nvSpPr>
        <p:spPr>
          <a:xfrm rot="-5400000">
            <a:off x="6747237" y="-5536453"/>
            <a:ext cx="310746" cy="13898880"/>
          </a:xfrm>
          <a:custGeom>
            <a:avLst/>
            <a:gdLst/>
            <a:ahLst/>
            <a:cxnLst/>
            <a:rect l="l" t="t" r="r" b="b"/>
            <a:pathLst>
              <a:path w="5637530" h="6619875" extrusionOk="0">
                <a:moveTo>
                  <a:pt x="0" y="0"/>
                </a:moveTo>
                <a:lnTo>
                  <a:pt x="5637031" y="0"/>
                </a:lnTo>
                <a:lnTo>
                  <a:pt x="5637031" y="6619829"/>
                </a:lnTo>
                <a:lnTo>
                  <a:pt x="0" y="6619829"/>
                </a:lnTo>
                <a:lnTo>
                  <a:pt x="0" y="0"/>
                </a:lnTo>
                <a:close/>
              </a:path>
            </a:pathLst>
          </a:custGeom>
          <a:solidFill>
            <a:srgbClr val="0083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54" name="Google Shape;54;p1"/>
          <p:cNvSpPr/>
          <p:nvPr/>
        </p:nvSpPr>
        <p:spPr>
          <a:xfrm rot="-5400000">
            <a:off x="6747237" y="-5955657"/>
            <a:ext cx="310746" cy="13898880"/>
          </a:xfrm>
          <a:custGeom>
            <a:avLst/>
            <a:gdLst/>
            <a:ahLst/>
            <a:cxnLst/>
            <a:rect l="l" t="t" r="r" b="b"/>
            <a:pathLst>
              <a:path w="5637530" h="6619875" extrusionOk="0">
                <a:moveTo>
                  <a:pt x="0" y="0"/>
                </a:moveTo>
                <a:lnTo>
                  <a:pt x="5637031" y="0"/>
                </a:lnTo>
                <a:lnTo>
                  <a:pt x="5637031" y="6619829"/>
                </a:lnTo>
                <a:lnTo>
                  <a:pt x="0" y="6619829"/>
                </a:lnTo>
                <a:lnTo>
                  <a:pt x="0" y="0"/>
                </a:lnTo>
                <a:close/>
              </a:path>
            </a:pathLst>
          </a:custGeom>
          <a:solidFill>
            <a:srgbClr val="E1148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55" name="Google Shape;55;p1"/>
          <p:cNvSpPr/>
          <p:nvPr/>
        </p:nvSpPr>
        <p:spPr>
          <a:xfrm rot="-5400000">
            <a:off x="6748718" y="-6374862"/>
            <a:ext cx="310745" cy="13898880"/>
          </a:xfrm>
          <a:custGeom>
            <a:avLst/>
            <a:gdLst/>
            <a:ahLst/>
            <a:cxnLst/>
            <a:rect l="l" t="t" r="r" b="b"/>
            <a:pathLst>
              <a:path w="5637530" h="6619875" extrusionOk="0">
                <a:moveTo>
                  <a:pt x="0" y="0"/>
                </a:moveTo>
                <a:lnTo>
                  <a:pt x="5637031" y="0"/>
                </a:lnTo>
                <a:lnTo>
                  <a:pt x="5637031" y="6619829"/>
                </a:lnTo>
                <a:lnTo>
                  <a:pt x="0" y="6619829"/>
                </a:lnTo>
                <a:lnTo>
                  <a:pt x="0" y="0"/>
                </a:lnTo>
                <a:close/>
              </a:path>
            </a:pathLst>
          </a:custGeom>
          <a:solidFill>
            <a:srgbClr val="F58A2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56" name="Google Shape;56;p1"/>
          <p:cNvSpPr/>
          <p:nvPr/>
        </p:nvSpPr>
        <p:spPr>
          <a:xfrm rot="-5400000">
            <a:off x="6747237" y="-6794067"/>
            <a:ext cx="310745" cy="13898880"/>
          </a:xfrm>
          <a:custGeom>
            <a:avLst/>
            <a:gdLst/>
            <a:ahLst/>
            <a:cxnLst/>
            <a:rect l="l" t="t" r="r" b="b"/>
            <a:pathLst>
              <a:path w="5637530" h="6619875" extrusionOk="0">
                <a:moveTo>
                  <a:pt x="0" y="0"/>
                </a:moveTo>
                <a:lnTo>
                  <a:pt x="5637031" y="0"/>
                </a:lnTo>
                <a:lnTo>
                  <a:pt x="5637031" y="6619829"/>
                </a:lnTo>
                <a:lnTo>
                  <a:pt x="0" y="6619829"/>
                </a:lnTo>
                <a:lnTo>
                  <a:pt x="0" y="0"/>
                </a:lnTo>
                <a:close/>
              </a:path>
            </a:pathLst>
          </a:custGeom>
          <a:solidFill>
            <a:srgbClr val="66AD6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b="1">
              <a:solidFill>
                <a:schemeClr val="dk1"/>
              </a:solidFill>
              <a:latin typeface="Calibri"/>
              <a:ea typeface="Calibri"/>
              <a:cs typeface="Calibri"/>
              <a:sym typeface="Calibri"/>
            </a:endParaRPr>
          </a:p>
        </p:txBody>
      </p:sp>
      <p:grpSp>
        <p:nvGrpSpPr>
          <p:cNvPr id="57" name="Google Shape;57;p1"/>
          <p:cNvGrpSpPr/>
          <p:nvPr/>
        </p:nvGrpSpPr>
        <p:grpSpPr>
          <a:xfrm rot="10800000" flipH="1">
            <a:off x="-48311" y="6204040"/>
            <a:ext cx="13900361" cy="1568359"/>
            <a:chOff x="49319" y="6209163"/>
            <a:chExt cx="13900361" cy="1568359"/>
          </a:xfrm>
        </p:grpSpPr>
        <p:sp>
          <p:nvSpPr>
            <p:cNvPr id="58" name="Google Shape;58;p1"/>
            <p:cNvSpPr/>
            <p:nvPr/>
          </p:nvSpPr>
          <p:spPr>
            <a:xfrm rot="-5400000">
              <a:off x="6843386" y="672709"/>
              <a:ext cx="310746" cy="13898880"/>
            </a:xfrm>
            <a:custGeom>
              <a:avLst/>
              <a:gdLst/>
              <a:ahLst/>
              <a:cxnLst/>
              <a:rect l="l" t="t" r="r" b="b"/>
              <a:pathLst>
                <a:path w="5637530" h="6619875" extrusionOk="0">
                  <a:moveTo>
                    <a:pt x="0" y="0"/>
                  </a:moveTo>
                  <a:lnTo>
                    <a:pt x="5637031" y="0"/>
                  </a:lnTo>
                  <a:lnTo>
                    <a:pt x="5637031" y="6619829"/>
                  </a:lnTo>
                  <a:lnTo>
                    <a:pt x="0" y="6619829"/>
                  </a:lnTo>
                  <a:lnTo>
                    <a:pt x="0" y="0"/>
                  </a:lnTo>
                  <a:close/>
                </a:path>
              </a:pathLst>
            </a:custGeom>
            <a:solidFill>
              <a:srgbClr val="0083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59" name="Google Shape;59;p1"/>
            <p:cNvSpPr/>
            <p:nvPr/>
          </p:nvSpPr>
          <p:spPr>
            <a:xfrm rot="-5400000">
              <a:off x="6843386" y="253505"/>
              <a:ext cx="310746" cy="13898880"/>
            </a:xfrm>
            <a:custGeom>
              <a:avLst/>
              <a:gdLst/>
              <a:ahLst/>
              <a:cxnLst/>
              <a:rect l="l" t="t" r="r" b="b"/>
              <a:pathLst>
                <a:path w="5637530" h="6619875" extrusionOk="0">
                  <a:moveTo>
                    <a:pt x="0" y="0"/>
                  </a:moveTo>
                  <a:lnTo>
                    <a:pt x="5637031" y="0"/>
                  </a:lnTo>
                  <a:lnTo>
                    <a:pt x="5637031" y="6619829"/>
                  </a:lnTo>
                  <a:lnTo>
                    <a:pt x="0" y="6619829"/>
                  </a:lnTo>
                  <a:lnTo>
                    <a:pt x="0" y="0"/>
                  </a:lnTo>
                  <a:close/>
                </a:path>
              </a:pathLst>
            </a:custGeom>
            <a:solidFill>
              <a:srgbClr val="E1148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60" name="Google Shape;60;p1"/>
            <p:cNvSpPr/>
            <p:nvPr/>
          </p:nvSpPr>
          <p:spPr>
            <a:xfrm rot="-5400000">
              <a:off x="6844867" y="-165700"/>
              <a:ext cx="310745" cy="13898880"/>
            </a:xfrm>
            <a:custGeom>
              <a:avLst/>
              <a:gdLst/>
              <a:ahLst/>
              <a:cxnLst/>
              <a:rect l="l" t="t" r="r" b="b"/>
              <a:pathLst>
                <a:path w="5637530" h="6619875" extrusionOk="0">
                  <a:moveTo>
                    <a:pt x="0" y="0"/>
                  </a:moveTo>
                  <a:lnTo>
                    <a:pt x="5637031" y="0"/>
                  </a:lnTo>
                  <a:lnTo>
                    <a:pt x="5637031" y="6619829"/>
                  </a:lnTo>
                  <a:lnTo>
                    <a:pt x="0" y="6619829"/>
                  </a:lnTo>
                  <a:lnTo>
                    <a:pt x="0" y="0"/>
                  </a:lnTo>
                  <a:close/>
                </a:path>
              </a:pathLst>
            </a:custGeom>
            <a:solidFill>
              <a:srgbClr val="F58A2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61" name="Google Shape;61;p1"/>
            <p:cNvSpPr/>
            <p:nvPr/>
          </p:nvSpPr>
          <p:spPr>
            <a:xfrm rot="-5400000">
              <a:off x="6843386" y="-584905"/>
              <a:ext cx="310745" cy="13898880"/>
            </a:xfrm>
            <a:custGeom>
              <a:avLst/>
              <a:gdLst/>
              <a:ahLst/>
              <a:cxnLst/>
              <a:rect l="l" t="t" r="r" b="b"/>
              <a:pathLst>
                <a:path w="5637530" h="6619875" extrusionOk="0">
                  <a:moveTo>
                    <a:pt x="0" y="0"/>
                  </a:moveTo>
                  <a:lnTo>
                    <a:pt x="5637031" y="0"/>
                  </a:lnTo>
                  <a:lnTo>
                    <a:pt x="5637031" y="6619829"/>
                  </a:lnTo>
                  <a:lnTo>
                    <a:pt x="0" y="6619829"/>
                  </a:lnTo>
                  <a:lnTo>
                    <a:pt x="0" y="0"/>
                  </a:lnTo>
                  <a:close/>
                </a:path>
              </a:pathLst>
            </a:custGeom>
            <a:solidFill>
              <a:srgbClr val="66AD6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b="1">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
          <p:cNvSpPr/>
          <p:nvPr/>
        </p:nvSpPr>
        <p:spPr>
          <a:xfrm>
            <a:off x="0" y="0"/>
            <a:ext cx="617034" cy="7772400"/>
          </a:xfrm>
          <a:custGeom>
            <a:avLst/>
            <a:gdLst/>
            <a:ahLst/>
            <a:cxnLst/>
            <a:rect l="l" t="t" r="r" b="b"/>
            <a:pathLst>
              <a:path w="6052185" h="10287000" extrusionOk="0">
                <a:moveTo>
                  <a:pt x="6051621" y="10286998"/>
                </a:moveTo>
                <a:lnTo>
                  <a:pt x="0" y="10286998"/>
                </a:lnTo>
                <a:lnTo>
                  <a:pt x="0" y="0"/>
                </a:lnTo>
                <a:lnTo>
                  <a:pt x="6051621" y="0"/>
                </a:lnTo>
                <a:lnTo>
                  <a:pt x="6051621" y="10286998"/>
                </a:lnTo>
                <a:close/>
              </a:path>
            </a:pathLst>
          </a:custGeom>
          <a:solidFill>
            <a:srgbClr val="E1148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grpSp>
        <p:nvGrpSpPr>
          <p:cNvPr id="222" name="Google Shape;222;p10"/>
          <p:cNvGrpSpPr/>
          <p:nvPr/>
        </p:nvGrpSpPr>
        <p:grpSpPr>
          <a:xfrm>
            <a:off x="1008029" y="20254"/>
            <a:ext cx="5541264" cy="7699248"/>
            <a:chOff x="5046247" y="685218"/>
            <a:chExt cx="4152278" cy="6782382"/>
          </a:xfrm>
        </p:grpSpPr>
        <p:grpSp>
          <p:nvGrpSpPr>
            <p:cNvPr id="223" name="Google Shape;223;p10"/>
            <p:cNvGrpSpPr/>
            <p:nvPr/>
          </p:nvGrpSpPr>
          <p:grpSpPr>
            <a:xfrm>
              <a:off x="5156208" y="914400"/>
              <a:ext cx="4042317" cy="6553200"/>
              <a:chOff x="762000" y="838200"/>
              <a:chExt cx="4042317" cy="6553200"/>
            </a:xfrm>
          </p:grpSpPr>
          <p:sp>
            <p:nvSpPr>
              <p:cNvPr id="224" name="Google Shape;224;p10"/>
              <p:cNvSpPr/>
              <p:nvPr/>
            </p:nvSpPr>
            <p:spPr>
              <a:xfrm>
                <a:off x="762000" y="838200"/>
                <a:ext cx="4038600" cy="1295400"/>
              </a:xfrm>
              <a:prstGeom prst="rect">
                <a:avLst/>
              </a:prstGeom>
              <a:solidFill>
                <a:srgbClr val="66AD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25" name="Google Shape;225;p10"/>
              <p:cNvSpPr/>
              <p:nvPr/>
            </p:nvSpPr>
            <p:spPr>
              <a:xfrm>
                <a:off x="762000" y="2590800"/>
                <a:ext cx="4038600" cy="1295400"/>
              </a:xfrm>
              <a:prstGeom prst="rect">
                <a:avLst/>
              </a:prstGeom>
              <a:solidFill>
                <a:srgbClr val="F58A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26" name="Google Shape;226;p10"/>
              <p:cNvSpPr/>
              <p:nvPr/>
            </p:nvSpPr>
            <p:spPr>
              <a:xfrm>
                <a:off x="765717" y="4343400"/>
                <a:ext cx="4038600" cy="1295400"/>
              </a:xfrm>
              <a:prstGeom prst="rect">
                <a:avLst/>
              </a:prstGeom>
              <a:solidFill>
                <a:srgbClr val="E114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27" name="Google Shape;227;p10"/>
              <p:cNvSpPr/>
              <p:nvPr/>
            </p:nvSpPr>
            <p:spPr>
              <a:xfrm>
                <a:off x="762000" y="6096000"/>
                <a:ext cx="4038600" cy="1295400"/>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grpSp>
        <p:sp>
          <p:nvSpPr>
            <p:cNvPr id="228" name="Google Shape;228;p10"/>
            <p:cNvSpPr/>
            <p:nvPr/>
          </p:nvSpPr>
          <p:spPr>
            <a:xfrm>
              <a:off x="5308600" y="1066800"/>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1">
                  <a:solidFill>
                    <a:schemeClr val="dk1"/>
                  </a:solidFill>
                  <a:latin typeface="Arial"/>
                  <a:ea typeface="Arial"/>
                  <a:cs typeface="Arial"/>
                  <a:sym typeface="Arial"/>
                </a:rPr>
                <a:t>Lutein &amp; Zeaxanthin</a:t>
              </a:r>
              <a:endParaRPr/>
            </a:p>
            <a:p>
              <a:pPr marL="0" marR="0" lvl="0" indent="0" algn="r" rtl="0">
                <a:spcBef>
                  <a:spcPts val="0"/>
                </a:spcBef>
                <a:spcAft>
                  <a:spcPts val="0"/>
                </a:spcAft>
                <a:buNone/>
              </a:pPr>
              <a:r>
                <a:rPr lang="en-US" sz="1200" i="1">
                  <a:solidFill>
                    <a:schemeClr val="dk1"/>
                  </a:solidFill>
                  <a:latin typeface="Arial"/>
                  <a:ea typeface="Arial"/>
                  <a:cs typeface="Arial"/>
                  <a:sym typeface="Arial"/>
                </a:rPr>
                <a:t>Protects eyes from sun damage &amp; aging</a:t>
              </a:r>
              <a:endParaRPr/>
            </a:p>
            <a:p>
              <a:pPr marL="0" marR="0" lvl="0" indent="0" algn="r" rtl="0">
                <a:spcBef>
                  <a:spcPts val="0"/>
                </a:spcBef>
                <a:spcAft>
                  <a:spcPts val="0"/>
                </a:spcAft>
                <a:buNone/>
              </a:pPr>
              <a:r>
                <a:rPr lang="en-US" sz="1400">
                  <a:solidFill>
                    <a:schemeClr val="dk1"/>
                  </a:solidFill>
                  <a:latin typeface="Arial"/>
                  <a:ea typeface="Arial"/>
                  <a:cs typeface="Arial"/>
                  <a:sym typeface="Arial"/>
                </a:rPr>
                <a:t>Leafy greens, broccoli, peas, kiwi, </a:t>
              </a:r>
              <a:endParaRPr sz="1400">
                <a:solidFill>
                  <a:schemeClr val="dk1"/>
                </a:solidFill>
                <a:latin typeface="Arial"/>
                <a:ea typeface="Arial"/>
                <a:cs typeface="Arial"/>
                <a:sym typeface="Arial"/>
              </a:endParaRPr>
            </a:p>
            <a:p>
              <a:pPr marL="0" marR="0" lvl="0" indent="0" algn="r" rtl="0">
                <a:spcBef>
                  <a:spcPts val="0"/>
                </a:spcBef>
                <a:spcAft>
                  <a:spcPts val="0"/>
                </a:spcAft>
                <a:buNone/>
              </a:pPr>
              <a:r>
                <a:rPr lang="en-US" sz="1400">
                  <a:solidFill>
                    <a:schemeClr val="dk1"/>
                  </a:solidFill>
                  <a:latin typeface="Arial"/>
                  <a:ea typeface="Arial"/>
                  <a:cs typeface="Arial"/>
                  <a:sym typeface="Arial"/>
                </a:rPr>
                <a:t>red grapes, yellow squash </a:t>
              </a:r>
              <a:r>
                <a:rPr lang="en-US" sz="1200">
                  <a:solidFill>
                    <a:schemeClr val="dk1"/>
                  </a:solidFill>
                  <a:latin typeface="Arial"/>
                  <a:ea typeface="Arial"/>
                  <a:cs typeface="Arial"/>
                  <a:sym typeface="Arial"/>
                </a:rPr>
                <a:t>(eat with healthy fats)</a:t>
              </a:r>
              <a:endParaRPr sz="1200">
                <a:solidFill>
                  <a:schemeClr val="lt1"/>
                </a:solidFill>
                <a:latin typeface="Arial"/>
                <a:ea typeface="Arial"/>
                <a:cs typeface="Arial"/>
                <a:sym typeface="Arial"/>
              </a:endParaRPr>
            </a:p>
          </p:txBody>
        </p:sp>
        <p:sp>
          <p:nvSpPr>
            <p:cNvPr id="229" name="Google Shape;229;p10"/>
            <p:cNvSpPr/>
            <p:nvPr/>
          </p:nvSpPr>
          <p:spPr>
            <a:xfrm>
              <a:off x="5308600" y="2822188"/>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30" name="Google Shape;230;p10"/>
            <p:cNvSpPr/>
            <p:nvPr/>
          </p:nvSpPr>
          <p:spPr>
            <a:xfrm>
              <a:off x="5343912" y="4572000"/>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31" name="Google Shape;231;p10"/>
            <p:cNvSpPr/>
            <p:nvPr/>
          </p:nvSpPr>
          <p:spPr>
            <a:xfrm>
              <a:off x="5308600" y="6324600"/>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32" name="Google Shape;232;p10"/>
            <p:cNvSpPr/>
            <p:nvPr/>
          </p:nvSpPr>
          <p:spPr>
            <a:xfrm>
              <a:off x="5311913" y="2826605"/>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1">
                  <a:solidFill>
                    <a:schemeClr val="dk1"/>
                  </a:solidFill>
                  <a:latin typeface="Arial"/>
                  <a:ea typeface="Arial"/>
                  <a:cs typeface="Arial"/>
                  <a:sym typeface="Arial"/>
                </a:rPr>
                <a:t>Beta-carotene &amp; Vitamin A</a:t>
              </a:r>
              <a:endParaRPr/>
            </a:p>
            <a:p>
              <a:pPr marL="0" marR="0" lvl="0" indent="0" algn="r" rtl="0">
                <a:spcBef>
                  <a:spcPts val="0"/>
                </a:spcBef>
                <a:spcAft>
                  <a:spcPts val="0"/>
                </a:spcAft>
                <a:buNone/>
              </a:pPr>
              <a:r>
                <a:rPr lang="en-US" sz="1200" i="1">
                  <a:solidFill>
                    <a:schemeClr val="dk1"/>
                  </a:solidFill>
                  <a:latin typeface="Arial"/>
                  <a:ea typeface="Arial"/>
                  <a:cs typeface="Arial"/>
                  <a:sym typeface="Arial"/>
                </a:rPr>
                <a:t>Prevents dry eyes and night blindness</a:t>
              </a:r>
              <a:endParaRPr/>
            </a:p>
            <a:p>
              <a:pPr marL="0" marR="0" lvl="0" indent="0" algn="r" rtl="0">
                <a:spcBef>
                  <a:spcPts val="0"/>
                </a:spcBef>
                <a:spcAft>
                  <a:spcPts val="0"/>
                </a:spcAft>
                <a:buNone/>
              </a:pPr>
              <a:r>
                <a:rPr lang="en-US" sz="1400">
                  <a:solidFill>
                    <a:schemeClr val="dk1"/>
                  </a:solidFill>
                  <a:latin typeface="Arial"/>
                  <a:ea typeface="Arial"/>
                  <a:cs typeface="Arial"/>
                  <a:sym typeface="Arial"/>
                </a:rPr>
                <a:t>Sweet potatoes, carrots, butternut </a:t>
              </a:r>
              <a:endParaRPr/>
            </a:p>
            <a:p>
              <a:pPr marL="0" marR="0" lvl="0" indent="0" algn="r" rtl="0">
                <a:spcBef>
                  <a:spcPts val="0"/>
                </a:spcBef>
                <a:spcAft>
                  <a:spcPts val="0"/>
                </a:spcAft>
                <a:buNone/>
              </a:pPr>
              <a:r>
                <a:rPr lang="en-US" sz="1400">
                  <a:solidFill>
                    <a:schemeClr val="dk1"/>
                  </a:solidFill>
                  <a:latin typeface="Arial"/>
                  <a:ea typeface="Arial"/>
                  <a:cs typeface="Arial"/>
                  <a:sym typeface="Arial"/>
                </a:rPr>
                <a:t>squash, dark leafy greens, liver, milk, eggs</a:t>
              </a:r>
              <a:endParaRPr sz="1200">
                <a:solidFill>
                  <a:schemeClr val="lt1"/>
                </a:solidFill>
                <a:latin typeface="Arial"/>
                <a:ea typeface="Arial"/>
                <a:cs typeface="Arial"/>
                <a:sym typeface="Arial"/>
              </a:endParaRPr>
            </a:p>
          </p:txBody>
        </p:sp>
        <p:sp>
          <p:nvSpPr>
            <p:cNvPr id="233" name="Google Shape;233;p10"/>
            <p:cNvSpPr/>
            <p:nvPr/>
          </p:nvSpPr>
          <p:spPr>
            <a:xfrm>
              <a:off x="5343912" y="4572000"/>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1">
                  <a:solidFill>
                    <a:schemeClr val="dk1"/>
                  </a:solidFill>
                  <a:latin typeface="Arial"/>
                  <a:ea typeface="Arial"/>
                  <a:cs typeface="Arial"/>
                  <a:sym typeface="Arial"/>
                </a:rPr>
                <a:t>Vitamin C</a:t>
              </a:r>
              <a:endParaRPr/>
            </a:p>
            <a:p>
              <a:pPr marL="0" marR="0" lvl="0" indent="0" algn="r" rtl="0">
                <a:spcBef>
                  <a:spcPts val="0"/>
                </a:spcBef>
                <a:spcAft>
                  <a:spcPts val="0"/>
                </a:spcAft>
                <a:buNone/>
              </a:pPr>
              <a:r>
                <a:rPr lang="en-US" sz="1200" i="1">
                  <a:solidFill>
                    <a:schemeClr val="dk1"/>
                  </a:solidFill>
                  <a:latin typeface="Arial"/>
                  <a:ea typeface="Arial"/>
                  <a:cs typeface="Arial"/>
                  <a:sym typeface="Arial"/>
                </a:rPr>
                <a:t>Lowers risk of cataracts</a:t>
              </a:r>
              <a:endParaRPr/>
            </a:p>
            <a:p>
              <a:pPr marL="0" marR="0" lvl="0" indent="0" algn="r" rtl="0">
                <a:spcBef>
                  <a:spcPts val="0"/>
                </a:spcBef>
                <a:spcAft>
                  <a:spcPts val="0"/>
                </a:spcAft>
                <a:buNone/>
              </a:pPr>
              <a:r>
                <a:rPr lang="en-US" sz="1400">
                  <a:solidFill>
                    <a:schemeClr val="dk1"/>
                  </a:solidFill>
                  <a:latin typeface="Arial"/>
                  <a:ea typeface="Arial"/>
                  <a:cs typeface="Arial"/>
                  <a:sym typeface="Arial"/>
                </a:rPr>
                <a:t>Strawberries, bell peppers, </a:t>
              </a:r>
              <a:endParaRPr/>
            </a:p>
            <a:p>
              <a:pPr marL="0" marR="0" lvl="0" indent="0" algn="r" rtl="0">
                <a:spcBef>
                  <a:spcPts val="0"/>
                </a:spcBef>
                <a:spcAft>
                  <a:spcPts val="0"/>
                </a:spcAft>
                <a:buNone/>
              </a:pPr>
              <a:r>
                <a:rPr lang="en-US" sz="1400">
                  <a:solidFill>
                    <a:schemeClr val="dk1"/>
                  </a:solidFill>
                  <a:latin typeface="Arial"/>
                  <a:ea typeface="Arial"/>
                  <a:cs typeface="Arial"/>
                  <a:sym typeface="Arial"/>
                </a:rPr>
                <a:t>oranges, kiwi, grapefruit, cantaloupe</a:t>
              </a:r>
              <a:endParaRPr sz="1200">
                <a:solidFill>
                  <a:schemeClr val="lt1"/>
                </a:solidFill>
                <a:latin typeface="Arial"/>
                <a:ea typeface="Arial"/>
                <a:cs typeface="Arial"/>
                <a:sym typeface="Arial"/>
              </a:endParaRPr>
            </a:p>
          </p:txBody>
        </p:sp>
        <p:sp>
          <p:nvSpPr>
            <p:cNvPr id="234" name="Google Shape;234;p10"/>
            <p:cNvSpPr/>
            <p:nvPr/>
          </p:nvSpPr>
          <p:spPr>
            <a:xfrm>
              <a:off x="5308600" y="6324600"/>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1">
                  <a:solidFill>
                    <a:schemeClr val="dk1"/>
                  </a:solidFill>
                  <a:latin typeface="Arial"/>
                  <a:ea typeface="Arial"/>
                  <a:cs typeface="Arial"/>
                  <a:sym typeface="Arial"/>
                </a:rPr>
                <a:t>Omega-3 Fatty Acids</a:t>
              </a:r>
              <a:endParaRPr/>
            </a:p>
            <a:p>
              <a:pPr marL="0" marR="0" lvl="0" indent="0" algn="r" rtl="0">
                <a:spcBef>
                  <a:spcPts val="0"/>
                </a:spcBef>
                <a:spcAft>
                  <a:spcPts val="0"/>
                </a:spcAft>
                <a:buNone/>
              </a:pPr>
              <a:r>
                <a:rPr lang="en-US" sz="1200" i="1">
                  <a:solidFill>
                    <a:schemeClr val="dk1"/>
                  </a:solidFill>
                  <a:latin typeface="Arial"/>
                  <a:ea typeface="Arial"/>
                  <a:cs typeface="Arial"/>
                  <a:sym typeface="Arial"/>
                </a:rPr>
                <a:t>Lowers risk for high eye pressure/glaucoma</a:t>
              </a:r>
              <a:endParaRPr/>
            </a:p>
            <a:p>
              <a:pPr marL="0" marR="0" lvl="0" indent="0" algn="r" rtl="0">
                <a:spcBef>
                  <a:spcPts val="0"/>
                </a:spcBef>
                <a:spcAft>
                  <a:spcPts val="0"/>
                </a:spcAft>
                <a:buNone/>
              </a:pPr>
              <a:r>
                <a:rPr lang="en-US" sz="1400">
                  <a:solidFill>
                    <a:schemeClr val="dk1"/>
                  </a:solidFill>
                  <a:latin typeface="Arial"/>
                  <a:ea typeface="Arial"/>
                  <a:cs typeface="Arial"/>
                  <a:sym typeface="Arial"/>
                </a:rPr>
                <a:t>Salmon, sardines, trout, walnuts, </a:t>
              </a:r>
              <a:endParaRPr/>
            </a:p>
            <a:p>
              <a:pPr marL="0" marR="0" lvl="0" indent="0" algn="r" rtl="0">
                <a:spcBef>
                  <a:spcPts val="0"/>
                </a:spcBef>
                <a:spcAft>
                  <a:spcPts val="0"/>
                </a:spcAft>
                <a:buNone/>
              </a:pPr>
              <a:r>
                <a:rPr lang="en-US" sz="1400">
                  <a:solidFill>
                    <a:schemeClr val="dk1"/>
                  </a:solidFill>
                  <a:latin typeface="Arial"/>
                  <a:ea typeface="Arial"/>
                  <a:cs typeface="Arial"/>
                  <a:sym typeface="Arial"/>
                </a:rPr>
                <a:t>flaxseed, chia seeds</a:t>
              </a:r>
              <a:endParaRPr sz="1200">
                <a:solidFill>
                  <a:schemeClr val="lt1"/>
                </a:solidFill>
                <a:latin typeface="Arial"/>
                <a:ea typeface="Arial"/>
                <a:cs typeface="Arial"/>
                <a:sym typeface="Arial"/>
              </a:endParaRPr>
            </a:p>
          </p:txBody>
        </p:sp>
        <p:pic>
          <p:nvPicPr>
            <p:cNvPr id="235" name="Google Shape;235;p10"/>
            <p:cNvPicPr preferRelativeResize="0"/>
            <p:nvPr/>
          </p:nvPicPr>
          <p:blipFill rotWithShape="1">
            <a:blip r:embed="rId3">
              <a:alphaModFix/>
            </a:blip>
            <a:srcRect/>
            <a:stretch/>
          </p:blipFill>
          <p:spPr>
            <a:xfrm>
              <a:off x="5063671" y="2497566"/>
              <a:ext cx="914400" cy="914400"/>
            </a:xfrm>
            <a:prstGeom prst="flowChartConnector">
              <a:avLst/>
            </a:prstGeom>
            <a:noFill/>
            <a:ln w="12700" cap="rnd" cmpd="sng">
              <a:solidFill>
                <a:schemeClr val="dk1"/>
              </a:solidFill>
              <a:prstDash val="solid"/>
              <a:round/>
              <a:headEnd type="none" w="sm" len="sm"/>
              <a:tailEnd type="none" w="sm" len="sm"/>
            </a:ln>
          </p:spPr>
        </p:pic>
        <p:sp>
          <p:nvSpPr>
            <p:cNvPr id="236" name="Google Shape;236;p10"/>
            <p:cNvSpPr/>
            <p:nvPr/>
          </p:nvSpPr>
          <p:spPr>
            <a:xfrm>
              <a:off x="5078141" y="688009"/>
              <a:ext cx="914400" cy="914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pic>
          <p:nvPicPr>
            <p:cNvPr id="237" name="Google Shape;237;p10"/>
            <p:cNvPicPr preferRelativeResize="0"/>
            <p:nvPr/>
          </p:nvPicPr>
          <p:blipFill rotWithShape="1">
            <a:blip r:embed="rId4">
              <a:alphaModFix/>
            </a:blip>
            <a:srcRect l="8330" t="5385" r="-5174" b="-5384"/>
            <a:stretch/>
          </p:blipFill>
          <p:spPr>
            <a:xfrm>
              <a:off x="5046247" y="685218"/>
              <a:ext cx="926016" cy="914400"/>
            </a:xfrm>
            <a:prstGeom prst="flowChartConnector">
              <a:avLst/>
            </a:prstGeom>
            <a:noFill/>
            <a:ln w="12700" cap="rnd" cmpd="sng">
              <a:solidFill>
                <a:schemeClr val="dk1"/>
              </a:solidFill>
              <a:prstDash val="solid"/>
              <a:round/>
              <a:headEnd type="none" w="sm" len="sm"/>
              <a:tailEnd type="none" w="sm" len="sm"/>
            </a:ln>
          </p:spPr>
        </p:pic>
        <p:pic>
          <p:nvPicPr>
            <p:cNvPr id="238" name="Google Shape;238;p10"/>
            <p:cNvPicPr preferRelativeResize="0"/>
            <p:nvPr/>
          </p:nvPicPr>
          <p:blipFill rotWithShape="1">
            <a:blip r:embed="rId5">
              <a:alphaModFix/>
            </a:blip>
            <a:srcRect/>
            <a:stretch/>
          </p:blipFill>
          <p:spPr>
            <a:xfrm>
              <a:off x="5057863" y="4236734"/>
              <a:ext cx="914400" cy="914400"/>
            </a:xfrm>
            <a:prstGeom prst="flowChartConnector">
              <a:avLst/>
            </a:prstGeom>
            <a:noFill/>
            <a:ln w="12700" cap="rnd" cmpd="sng">
              <a:solidFill>
                <a:schemeClr val="dk1"/>
              </a:solidFill>
              <a:prstDash val="solid"/>
              <a:round/>
              <a:headEnd type="none" w="sm" len="sm"/>
              <a:tailEnd type="none" w="sm" len="sm"/>
            </a:ln>
          </p:spPr>
        </p:pic>
        <p:pic>
          <p:nvPicPr>
            <p:cNvPr id="239" name="Google Shape;239;p10"/>
            <p:cNvPicPr preferRelativeResize="0"/>
            <p:nvPr/>
          </p:nvPicPr>
          <p:blipFill rotWithShape="1">
            <a:blip r:embed="rId6">
              <a:alphaModFix/>
            </a:blip>
            <a:srcRect/>
            <a:stretch/>
          </p:blipFill>
          <p:spPr>
            <a:xfrm>
              <a:off x="5080000" y="5975902"/>
              <a:ext cx="914400" cy="914400"/>
            </a:xfrm>
            <a:prstGeom prst="flowChartConnector">
              <a:avLst/>
            </a:prstGeom>
            <a:noFill/>
            <a:ln w="12700" cap="rnd" cmpd="sng">
              <a:solidFill>
                <a:schemeClr val="dk1"/>
              </a:solidFill>
              <a:prstDash val="solid"/>
              <a:round/>
              <a:headEnd type="none" w="sm" len="sm"/>
              <a:tailEnd type="none" w="sm" len="sm"/>
            </a:ln>
          </p:spPr>
        </p:pic>
      </p:grpSp>
      <p:grpSp>
        <p:nvGrpSpPr>
          <p:cNvPr id="240" name="Google Shape;240;p10"/>
          <p:cNvGrpSpPr/>
          <p:nvPr/>
        </p:nvGrpSpPr>
        <p:grpSpPr>
          <a:xfrm>
            <a:off x="7268307" y="20254"/>
            <a:ext cx="5539316" cy="7696199"/>
            <a:chOff x="4622800" y="689073"/>
            <a:chExt cx="4143243" cy="6778527"/>
          </a:xfrm>
        </p:grpSpPr>
        <p:grpSp>
          <p:nvGrpSpPr>
            <p:cNvPr id="241" name="Google Shape;241;p10"/>
            <p:cNvGrpSpPr/>
            <p:nvPr/>
          </p:nvGrpSpPr>
          <p:grpSpPr>
            <a:xfrm>
              <a:off x="4622800" y="914400"/>
              <a:ext cx="4038600" cy="6553200"/>
              <a:chOff x="230458" y="685800"/>
              <a:chExt cx="4038600" cy="6553200"/>
            </a:xfrm>
          </p:grpSpPr>
          <p:sp>
            <p:nvSpPr>
              <p:cNvPr id="242" name="Google Shape;242;p10"/>
              <p:cNvSpPr/>
              <p:nvPr/>
            </p:nvSpPr>
            <p:spPr>
              <a:xfrm>
                <a:off x="230458" y="685800"/>
                <a:ext cx="4038600" cy="1295400"/>
              </a:xfrm>
              <a:prstGeom prst="rect">
                <a:avLst/>
              </a:prstGeom>
              <a:solidFill>
                <a:srgbClr val="66AD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43" name="Google Shape;243;p10"/>
              <p:cNvSpPr/>
              <p:nvPr/>
            </p:nvSpPr>
            <p:spPr>
              <a:xfrm>
                <a:off x="230458" y="2438400"/>
                <a:ext cx="4038600" cy="1295400"/>
              </a:xfrm>
              <a:prstGeom prst="rect">
                <a:avLst/>
              </a:prstGeom>
              <a:solidFill>
                <a:srgbClr val="F58A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44" name="Google Shape;244;p10"/>
              <p:cNvSpPr/>
              <p:nvPr/>
            </p:nvSpPr>
            <p:spPr>
              <a:xfrm>
                <a:off x="230458" y="4191000"/>
                <a:ext cx="4038600" cy="1295400"/>
              </a:xfrm>
              <a:prstGeom prst="rect">
                <a:avLst/>
              </a:prstGeom>
              <a:solidFill>
                <a:srgbClr val="E114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45" name="Google Shape;245;p10"/>
              <p:cNvSpPr/>
              <p:nvPr/>
            </p:nvSpPr>
            <p:spPr>
              <a:xfrm>
                <a:off x="230458" y="5943600"/>
                <a:ext cx="4038600" cy="1295400"/>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grpSp>
        <p:sp>
          <p:nvSpPr>
            <p:cNvPr id="246" name="Google Shape;246;p10"/>
            <p:cNvSpPr/>
            <p:nvPr/>
          </p:nvSpPr>
          <p:spPr>
            <a:xfrm>
              <a:off x="4775200" y="1066800"/>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47" name="Google Shape;247;p10"/>
            <p:cNvSpPr/>
            <p:nvPr/>
          </p:nvSpPr>
          <p:spPr>
            <a:xfrm>
              <a:off x="4775200" y="6324600"/>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48" name="Google Shape;248;p10"/>
            <p:cNvSpPr/>
            <p:nvPr/>
          </p:nvSpPr>
          <p:spPr>
            <a:xfrm>
              <a:off x="4775200" y="4572000"/>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49" name="Google Shape;249;p10"/>
            <p:cNvSpPr/>
            <p:nvPr/>
          </p:nvSpPr>
          <p:spPr>
            <a:xfrm>
              <a:off x="4775200" y="2826834"/>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50" name="Google Shape;250;p10"/>
            <p:cNvSpPr/>
            <p:nvPr/>
          </p:nvSpPr>
          <p:spPr>
            <a:xfrm>
              <a:off x="4775200" y="1060174"/>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Zinc</a:t>
              </a:r>
              <a:endParaRPr/>
            </a:p>
            <a:p>
              <a:pPr marL="0" marR="0" lvl="0" indent="0" algn="l" rtl="0">
                <a:spcBef>
                  <a:spcPts val="0"/>
                </a:spcBef>
                <a:spcAft>
                  <a:spcPts val="0"/>
                </a:spcAft>
                <a:buNone/>
              </a:pPr>
              <a:r>
                <a:rPr lang="en-US" sz="1200" i="1">
                  <a:solidFill>
                    <a:schemeClr val="dk1"/>
                  </a:solidFill>
                  <a:latin typeface="Arial"/>
                  <a:ea typeface="Arial"/>
                  <a:cs typeface="Arial"/>
                  <a:sym typeface="Arial"/>
                </a:rPr>
                <a:t>Keeps the eye’s tissue healthy</a:t>
              </a:r>
              <a:r>
                <a:rPr lang="en-US" sz="1400" i="1">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Lean meat, seafood, eggs, cheese, soybeans, peanuts, bran, wheat germ</a:t>
              </a:r>
              <a:endParaRPr sz="1200">
                <a:solidFill>
                  <a:schemeClr val="lt1"/>
                </a:solidFill>
                <a:latin typeface="Arial"/>
                <a:ea typeface="Arial"/>
                <a:cs typeface="Arial"/>
                <a:sym typeface="Arial"/>
              </a:endParaRPr>
            </a:p>
          </p:txBody>
        </p:sp>
        <p:sp>
          <p:nvSpPr>
            <p:cNvPr id="251" name="Google Shape;251;p10"/>
            <p:cNvSpPr/>
            <p:nvPr/>
          </p:nvSpPr>
          <p:spPr>
            <a:xfrm>
              <a:off x="4775200" y="2815791"/>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Thiamin</a:t>
              </a:r>
              <a:endParaRPr/>
            </a:p>
            <a:p>
              <a:pPr marL="0" marR="0" lvl="0" indent="0" algn="l" rtl="0">
                <a:spcBef>
                  <a:spcPts val="0"/>
                </a:spcBef>
                <a:spcAft>
                  <a:spcPts val="0"/>
                </a:spcAft>
                <a:buNone/>
              </a:pPr>
              <a:r>
                <a:rPr lang="en-US" sz="1200" i="1">
                  <a:solidFill>
                    <a:schemeClr val="dk1"/>
                  </a:solidFill>
                  <a:latin typeface="Arial"/>
                  <a:ea typeface="Arial"/>
                  <a:cs typeface="Arial"/>
                  <a:sym typeface="Arial"/>
                </a:rPr>
                <a:t>Decreased risk of cataract and glaucoma</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Enriched and fortified whole grains, </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eggs, pork, legumes, seeds, nuts</a:t>
              </a:r>
              <a:endParaRPr sz="1200">
                <a:solidFill>
                  <a:schemeClr val="lt1"/>
                </a:solidFill>
                <a:latin typeface="Arial"/>
                <a:ea typeface="Arial"/>
                <a:cs typeface="Arial"/>
                <a:sym typeface="Arial"/>
              </a:endParaRPr>
            </a:p>
          </p:txBody>
        </p:sp>
        <p:sp>
          <p:nvSpPr>
            <p:cNvPr id="252" name="Google Shape;252;p10"/>
            <p:cNvSpPr/>
            <p:nvPr/>
          </p:nvSpPr>
          <p:spPr>
            <a:xfrm>
              <a:off x="4775200" y="4573104"/>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Vitamin D</a:t>
              </a:r>
              <a:endParaRPr/>
            </a:p>
            <a:p>
              <a:pPr marL="0" marR="0" lvl="0" indent="0" algn="l" rtl="0">
                <a:spcBef>
                  <a:spcPts val="0"/>
                </a:spcBef>
                <a:spcAft>
                  <a:spcPts val="0"/>
                </a:spcAft>
                <a:buNone/>
              </a:pPr>
              <a:r>
                <a:rPr lang="en-US" sz="1200" i="1">
                  <a:solidFill>
                    <a:schemeClr val="dk1"/>
                  </a:solidFill>
                  <a:latin typeface="Arial"/>
                  <a:ea typeface="Arial"/>
                  <a:cs typeface="Arial"/>
                  <a:sym typeface="Arial"/>
                </a:rPr>
                <a:t>Prevention of macular degeneration</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Fresh fish, eggs, mushrooms, </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milk, yogurt, fortified cereal, pork </a:t>
              </a:r>
              <a:endParaRPr sz="1200">
                <a:solidFill>
                  <a:schemeClr val="lt1"/>
                </a:solidFill>
                <a:latin typeface="Arial"/>
                <a:ea typeface="Arial"/>
                <a:cs typeface="Arial"/>
                <a:sym typeface="Arial"/>
              </a:endParaRPr>
            </a:p>
          </p:txBody>
        </p:sp>
        <p:sp>
          <p:nvSpPr>
            <p:cNvPr id="253" name="Google Shape;253;p10"/>
            <p:cNvSpPr/>
            <p:nvPr/>
          </p:nvSpPr>
          <p:spPr>
            <a:xfrm>
              <a:off x="4775200" y="6324600"/>
              <a:ext cx="3733800" cy="99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Vitamin E</a:t>
              </a:r>
              <a:endParaRPr/>
            </a:p>
            <a:p>
              <a:pPr marL="0" marR="0" lvl="0" indent="0" algn="l" rtl="0">
                <a:spcBef>
                  <a:spcPts val="0"/>
                </a:spcBef>
                <a:spcAft>
                  <a:spcPts val="0"/>
                </a:spcAft>
                <a:buNone/>
              </a:pPr>
              <a:r>
                <a:rPr lang="en-US" sz="1200" i="1">
                  <a:solidFill>
                    <a:schemeClr val="dk1"/>
                  </a:solidFill>
                  <a:latin typeface="Arial"/>
                  <a:ea typeface="Arial"/>
                  <a:cs typeface="Arial"/>
                  <a:sym typeface="Arial"/>
                </a:rPr>
                <a:t>Prevention of macular degeneration</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Walnuts, almonds, pistachios, sunflower seeds, </a:t>
              </a:r>
              <a:endParaRPr sz="1400">
                <a:solidFill>
                  <a:schemeClr val="dk1"/>
                </a:solidFill>
                <a:latin typeface="Arial"/>
                <a:ea typeface="Arial"/>
                <a:cs typeface="Arial"/>
                <a:sym typeface="Arial"/>
              </a:endParaRPr>
            </a:p>
            <a:p>
              <a:pPr marL="0" marR="0" lvl="0" indent="0" algn="l" rtl="0">
                <a:spcBef>
                  <a:spcPts val="0"/>
                </a:spcBef>
                <a:spcAft>
                  <a:spcPts val="0"/>
                </a:spcAft>
                <a:buNone/>
              </a:pPr>
              <a:r>
                <a:rPr lang="en-US" sz="1400">
                  <a:solidFill>
                    <a:schemeClr val="dk1"/>
                  </a:solidFill>
                  <a:latin typeface="Arial"/>
                  <a:ea typeface="Arial"/>
                  <a:cs typeface="Arial"/>
                  <a:sym typeface="Arial"/>
                </a:rPr>
                <a:t>dark leafy greens, pumpkin, peanuts </a:t>
              </a:r>
              <a:endParaRPr sz="1200">
                <a:solidFill>
                  <a:schemeClr val="lt1"/>
                </a:solidFill>
                <a:latin typeface="Arial"/>
                <a:ea typeface="Arial"/>
                <a:cs typeface="Arial"/>
                <a:sym typeface="Arial"/>
              </a:endParaRPr>
            </a:p>
          </p:txBody>
        </p:sp>
        <p:pic>
          <p:nvPicPr>
            <p:cNvPr id="254" name="Google Shape;254;p10"/>
            <p:cNvPicPr preferRelativeResize="0"/>
            <p:nvPr/>
          </p:nvPicPr>
          <p:blipFill rotWithShape="1">
            <a:blip r:embed="rId7">
              <a:alphaModFix/>
            </a:blip>
            <a:srcRect/>
            <a:stretch/>
          </p:blipFill>
          <p:spPr>
            <a:xfrm>
              <a:off x="7851643" y="689073"/>
              <a:ext cx="914400" cy="914400"/>
            </a:xfrm>
            <a:prstGeom prst="flowChartConnector">
              <a:avLst/>
            </a:prstGeom>
            <a:noFill/>
            <a:ln w="12700" cap="rnd" cmpd="sng">
              <a:solidFill>
                <a:schemeClr val="dk1"/>
              </a:solidFill>
              <a:prstDash val="solid"/>
              <a:round/>
              <a:headEnd type="none" w="sm" len="sm"/>
              <a:tailEnd type="none" w="sm" len="sm"/>
            </a:ln>
          </p:spPr>
        </p:pic>
        <p:pic>
          <p:nvPicPr>
            <p:cNvPr id="255" name="Google Shape;255;p10"/>
            <p:cNvPicPr preferRelativeResize="0"/>
            <p:nvPr/>
          </p:nvPicPr>
          <p:blipFill rotWithShape="1">
            <a:blip r:embed="rId8">
              <a:alphaModFix/>
            </a:blip>
            <a:srcRect/>
            <a:stretch/>
          </p:blipFill>
          <p:spPr>
            <a:xfrm>
              <a:off x="7851643" y="2471489"/>
              <a:ext cx="914400" cy="914400"/>
            </a:xfrm>
            <a:prstGeom prst="flowChartConnector">
              <a:avLst/>
            </a:prstGeom>
            <a:noFill/>
            <a:ln w="12700" cap="rnd" cmpd="sng">
              <a:solidFill>
                <a:schemeClr val="dk1"/>
              </a:solidFill>
              <a:prstDash val="solid"/>
              <a:round/>
              <a:headEnd type="none" w="sm" len="sm"/>
              <a:tailEnd type="none" w="sm" len="sm"/>
            </a:ln>
          </p:spPr>
        </p:pic>
        <p:pic>
          <p:nvPicPr>
            <p:cNvPr id="256" name="Google Shape;256;p10"/>
            <p:cNvPicPr preferRelativeResize="0"/>
            <p:nvPr/>
          </p:nvPicPr>
          <p:blipFill rotWithShape="1">
            <a:blip r:embed="rId9">
              <a:alphaModFix/>
            </a:blip>
            <a:srcRect/>
            <a:stretch/>
          </p:blipFill>
          <p:spPr>
            <a:xfrm>
              <a:off x="7851643" y="4187727"/>
              <a:ext cx="914400" cy="914400"/>
            </a:xfrm>
            <a:prstGeom prst="flowChartConnector">
              <a:avLst/>
            </a:prstGeom>
            <a:noFill/>
            <a:ln w="12700" cap="rnd" cmpd="sng">
              <a:solidFill>
                <a:schemeClr val="dk1"/>
              </a:solidFill>
              <a:prstDash val="solid"/>
              <a:round/>
              <a:headEnd type="none" w="sm" len="sm"/>
              <a:tailEnd type="none" w="sm" len="sm"/>
            </a:ln>
          </p:spPr>
        </p:pic>
        <p:pic>
          <p:nvPicPr>
            <p:cNvPr id="257" name="Google Shape;257;p10"/>
            <p:cNvPicPr preferRelativeResize="0"/>
            <p:nvPr/>
          </p:nvPicPr>
          <p:blipFill rotWithShape="1">
            <a:blip r:embed="rId10">
              <a:alphaModFix/>
            </a:blip>
            <a:srcRect/>
            <a:stretch/>
          </p:blipFill>
          <p:spPr>
            <a:xfrm>
              <a:off x="7811319" y="5970143"/>
              <a:ext cx="914400" cy="914400"/>
            </a:xfrm>
            <a:prstGeom prst="flowChartConnector">
              <a:avLst/>
            </a:prstGeom>
            <a:noFill/>
            <a:ln w="12700" cap="rnd" cmpd="sng">
              <a:solidFill>
                <a:schemeClr val="dk1"/>
              </a:solidFill>
              <a:prstDash val="solid"/>
              <a:round/>
              <a:headEnd type="none" w="sm" len="sm"/>
              <a:tailEnd type="none" w="sm" len="sm"/>
            </a:ln>
          </p:spPr>
        </p:pic>
      </p:grpSp>
      <p:sp>
        <p:nvSpPr>
          <p:cNvPr id="258" name="Google Shape;258;p10"/>
          <p:cNvSpPr/>
          <p:nvPr/>
        </p:nvSpPr>
        <p:spPr>
          <a:xfrm>
            <a:off x="13200566" y="0"/>
            <a:ext cx="617034" cy="7772400"/>
          </a:xfrm>
          <a:custGeom>
            <a:avLst/>
            <a:gdLst/>
            <a:ahLst/>
            <a:cxnLst/>
            <a:rect l="l" t="t" r="r" b="b"/>
            <a:pathLst>
              <a:path w="6052185" h="10287000" extrusionOk="0">
                <a:moveTo>
                  <a:pt x="6051621" y="10286998"/>
                </a:moveTo>
                <a:lnTo>
                  <a:pt x="0" y="10286998"/>
                </a:lnTo>
                <a:lnTo>
                  <a:pt x="0" y="0"/>
                </a:lnTo>
                <a:lnTo>
                  <a:pt x="6051621" y="0"/>
                </a:lnTo>
                <a:lnTo>
                  <a:pt x="6051621" y="10286998"/>
                </a:lnTo>
                <a:close/>
              </a:path>
            </a:pathLst>
          </a:custGeom>
          <a:solidFill>
            <a:srgbClr val="E1148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1"/>
          <p:cNvSpPr/>
          <p:nvPr/>
        </p:nvSpPr>
        <p:spPr>
          <a:xfrm>
            <a:off x="0" y="0"/>
            <a:ext cx="3175000" cy="7772400"/>
          </a:xfrm>
          <a:custGeom>
            <a:avLst/>
            <a:gdLst/>
            <a:ahLst/>
            <a:cxnLst/>
            <a:rect l="l" t="t" r="r" b="b"/>
            <a:pathLst>
              <a:path w="6052185" h="10287000" extrusionOk="0">
                <a:moveTo>
                  <a:pt x="6051621" y="10286998"/>
                </a:moveTo>
                <a:lnTo>
                  <a:pt x="0" y="10286998"/>
                </a:lnTo>
                <a:lnTo>
                  <a:pt x="0" y="0"/>
                </a:lnTo>
                <a:lnTo>
                  <a:pt x="6051621" y="0"/>
                </a:lnTo>
                <a:lnTo>
                  <a:pt x="6051621" y="10286998"/>
                </a:lnTo>
                <a:close/>
              </a:path>
            </a:pathLst>
          </a:custGeom>
          <a:solidFill>
            <a:srgbClr val="F58A2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265" name="Google Shape;265;p11"/>
          <p:cNvSpPr/>
          <p:nvPr/>
        </p:nvSpPr>
        <p:spPr>
          <a:xfrm>
            <a:off x="0" y="2362200"/>
            <a:ext cx="3123725"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a:solidFill>
                  <a:schemeClr val="lt1"/>
                </a:solidFill>
                <a:latin typeface="Arial"/>
                <a:ea typeface="Arial"/>
                <a:cs typeface="Arial"/>
                <a:sym typeface="Arial"/>
              </a:rPr>
              <a:t>Safety </a:t>
            </a:r>
            <a:endParaRPr/>
          </a:p>
          <a:p>
            <a:pPr marL="0" marR="0" lvl="0" indent="0" algn="ctr" rtl="0">
              <a:spcBef>
                <a:spcPts val="0"/>
              </a:spcBef>
              <a:spcAft>
                <a:spcPts val="0"/>
              </a:spcAft>
              <a:buNone/>
            </a:pPr>
            <a:r>
              <a:rPr lang="en-US" sz="5600">
                <a:solidFill>
                  <a:schemeClr val="lt1"/>
                </a:solidFill>
                <a:latin typeface="Arial"/>
                <a:ea typeface="Arial"/>
                <a:cs typeface="Arial"/>
                <a:sym typeface="Arial"/>
              </a:rPr>
              <a:t>Glasses</a:t>
            </a:r>
            <a:endParaRPr/>
          </a:p>
        </p:txBody>
      </p:sp>
      <p:sp>
        <p:nvSpPr>
          <p:cNvPr id="266" name="Google Shape;266;p11"/>
          <p:cNvSpPr/>
          <p:nvPr/>
        </p:nvSpPr>
        <p:spPr>
          <a:xfrm>
            <a:off x="1146885" y="4653069"/>
            <a:ext cx="881230" cy="6603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267" name="Google Shape;267;p11"/>
          <p:cNvSpPr txBox="1">
            <a:spLocks noGrp="1"/>
          </p:cNvSpPr>
          <p:nvPr>
            <p:ph type="sldNum" idx="12"/>
          </p:nvPr>
        </p:nvSpPr>
        <p:spPr>
          <a:xfrm>
            <a:off x="4470400" y="7543805"/>
            <a:ext cx="1156716" cy="155107"/>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fld id="{00000000-1234-1234-1234-123412341234}" type="slidenum">
              <a:rPr lang="en-US">
                <a:solidFill>
                  <a:schemeClr val="lt1"/>
                </a:solidFill>
              </a:rPr>
              <a:t>11</a:t>
            </a:fld>
            <a:endParaRPr>
              <a:solidFill>
                <a:schemeClr val="lt1"/>
              </a:solidFill>
            </a:endParaRPr>
          </a:p>
        </p:txBody>
      </p:sp>
      <p:sp>
        <p:nvSpPr>
          <p:cNvPr id="268" name="Google Shape;268;p11"/>
          <p:cNvSpPr/>
          <p:nvPr/>
        </p:nvSpPr>
        <p:spPr>
          <a:xfrm>
            <a:off x="7670800" y="4653069"/>
            <a:ext cx="589280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Safety experts and medical professionals believe that 90% of all eye injuries are preventable by wearing appropriate safety eyewear.</a:t>
            </a:r>
            <a:endParaRPr/>
          </a:p>
        </p:txBody>
      </p:sp>
      <p:pic>
        <p:nvPicPr>
          <p:cNvPr id="269" name="Google Shape;269;p11" descr="Sport sunglasses PNG image"/>
          <p:cNvPicPr preferRelativeResize="0"/>
          <p:nvPr/>
        </p:nvPicPr>
        <p:blipFill rotWithShape="1">
          <a:blip r:embed="rId4">
            <a:alphaModFix/>
          </a:blip>
          <a:srcRect/>
          <a:stretch/>
        </p:blipFill>
        <p:spPr>
          <a:xfrm>
            <a:off x="3457810" y="226799"/>
            <a:ext cx="8458200" cy="46072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txBox="1">
            <a:spLocks noGrp="1"/>
          </p:cNvSpPr>
          <p:nvPr>
            <p:ph type="sldNum" idx="12"/>
          </p:nvPr>
        </p:nvSpPr>
        <p:spPr>
          <a:xfrm>
            <a:off x="9948672" y="7228343"/>
            <a:ext cx="3178048" cy="15510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solidFill>
                  <a:schemeClr val="lt1"/>
                </a:solidFill>
              </a:rPr>
              <a:t>12</a:t>
            </a:fld>
            <a:endParaRPr>
              <a:solidFill>
                <a:schemeClr val="lt1"/>
              </a:solidFill>
            </a:endParaRPr>
          </a:p>
        </p:txBody>
      </p:sp>
      <p:sp>
        <p:nvSpPr>
          <p:cNvPr id="276" name="Google Shape;276;p12"/>
          <p:cNvSpPr/>
          <p:nvPr/>
        </p:nvSpPr>
        <p:spPr>
          <a:xfrm>
            <a:off x="0" y="5"/>
            <a:ext cx="13817600" cy="1107005"/>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77" name="Google Shape;277;p12"/>
          <p:cNvSpPr txBox="1">
            <a:spLocks noGrp="1"/>
          </p:cNvSpPr>
          <p:nvPr>
            <p:ph type="title"/>
          </p:nvPr>
        </p:nvSpPr>
        <p:spPr>
          <a:xfrm>
            <a:off x="4660100" y="33118"/>
            <a:ext cx="4419600" cy="861774"/>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5600">
                <a:solidFill>
                  <a:schemeClr val="lt1"/>
                </a:solidFill>
              </a:rPr>
              <a:t>Eye Q &amp; A</a:t>
            </a:r>
            <a:endParaRPr/>
          </a:p>
        </p:txBody>
      </p:sp>
      <p:sp>
        <p:nvSpPr>
          <p:cNvPr id="278" name="Google Shape;278;p12"/>
          <p:cNvSpPr/>
          <p:nvPr/>
        </p:nvSpPr>
        <p:spPr>
          <a:xfrm>
            <a:off x="4936777" y="1415884"/>
            <a:ext cx="8244789" cy="5895118"/>
          </a:xfrm>
          <a:prstGeom prst="rect">
            <a:avLst/>
          </a:prstGeom>
          <a:solidFill>
            <a:srgbClr val="66AD6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rgbClr val="0083BF"/>
              </a:solidFill>
              <a:latin typeface="Calibri"/>
              <a:ea typeface="Calibri"/>
              <a:cs typeface="Calibri"/>
              <a:sym typeface="Calibri"/>
            </a:endParaRPr>
          </a:p>
        </p:txBody>
      </p:sp>
      <p:pic>
        <p:nvPicPr>
          <p:cNvPr id="279" name="Google Shape;279;p12"/>
          <p:cNvPicPr preferRelativeResize="0"/>
          <p:nvPr/>
        </p:nvPicPr>
        <p:blipFill rotWithShape="1">
          <a:blip r:embed="rId3">
            <a:alphaModFix/>
          </a:blip>
          <a:srcRect/>
          <a:stretch/>
        </p:blipFill>
        <p:spPr>
          <a:xfrm flipH="1">
            <a:off x="37117" y="2838421"/>
            <a:ext cx="7405607" cy="4945314"/>
          </a:xfrm>
          <a:prstGeom prst="rect">
            <a:avLst/>
          </a:prstGeom>
          <a:noFill/>
          <a:ln>
            <a:noFill/>
          </a:ln>
        </p:spPr>
      </p:pic>
      <p:sp>
        <p:nvSpPr>
          <p:cNvPr id="280" name="Google Shape;280;p12"/>
          <p:cNvSpPr/>
          <p:nvPr/>
        </p:nvSpPr>
        <p:spPr>
          <a:xfrm>
            <a:off x="5505859" y="1846049"/>
            <a:ext cx="7620000" cy="36317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a:solidFill>
                  <a:schemeClr val="lt1"/>
                </a:solidFill>
                <a:latin typeface="Arial"/>
                <a:ea typeface="Arial"/>
                <a:cs typeface="Arial"/>
                <a:sym typeface="Arial"/>
              </a:rPr>
              <a:t>Every 20 minutes, take a 20-second break and look 20 feet into the distance. Your eyes can rest, refocus, and rehydrate as you blink.</a:t>
            </a:r>
            <a:endParaRPr sz="46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3"/>
          <p:cNvSpPr txBox="1"/>
          <p:nvPr/>
        </p:nvSpPr>
        <p:spPr>
          <a:xfrm>
            <a:off x="4714678" y="1361325"/>
            <a:ext cx="4373904" cy="20928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QUESTION: Do I wash my hands before or after touching my contacts? </a:t>
            </a:r>
            <a:r>
              <a:rPr lang="en-US" sz="1400">
                <a:solidFill>
                  <a:schemeClr val="lt1"/>
                </a:solidFill>
                <a:latin typeface="Arial"/>
                <a:ea typeface="Arial"/>
                <a:cs typeface="Arial"/>
                <a:sym typeface="Arial"/>
              </a:rPr>
              <a:t>Both. Up to 90 percent of wearers don’t correctly care for their lenses, according to the CDC. This often results in keratitis, a treatable inflammation of the cornea. Take care: Wash your hands before and after you touch your eyes, and clean your lens case with hot water weekly. If your eyes are red and irritated, wear glasses to give your eyes a break.</a:t>
            </a:r>
            <a:endParaRPr/>
          </a:p>
        </p:txBody>
      </p:sp>
      <p:sp>
        <p:nvSpPr>
          <p:cNvPr id="287" name="Google Shape;287;p13"/>
          <p:cNvSpPr txBox="1"/>
          <p:nvPr/>
        </p:nvSpPr>
        <p:spPr>
          <a:xfrm>
            <a:off x="4706657" y="5338881"/>
            <a:ext cx="4373904"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QUESTION: Should I blink a lot to get an irritant out of my eyes? </a:t>
            </a:r>
            <a:r>
              <a:rPr lang="en-US" sz="1400">
                <a:solidFill>
                  <a:schemeClr val="lt1"/>
                </a:solidFill>
                <a:latin typeface="Arial"/>
                <a:ea typeface="Arial"/>
                <a:cs typeface="Arial"/>
                <a:sym typeface="Arial"/>
              </a:rPr>
              <a:t>No. When soap or another irritant gets in your eyes, use water, not tears, to flush the substance out, especially if it’s an alkaline solution (like toothpaste) or a cleaning product (like bleach). Tears can’t flush away irritants as quickly or as thoroughly as water can. Hold your face under a running faucet or shower, or pour water onto your eye from a clean cup repeatedly for 15 minutes. If it still stings, call an eye doctor.</a:t>
            </a:r>
            <a:endParaRPr/>
          </a:p>
        </p:txBody>
      </p:sp>
      <p:sp>
        <p:nvSpPr>
          <p:cNvPr id="288" name="Google Shape;288;p13"/>
          <p:cNvSpPr txBox="1">
            <a:spLocks noGrp="1"/>
          </p:cNvSpPr>
          <p:nvPr>
            <p:ph type="sldNum" idx="12"/>
          </p:nvPr>
        </p:nvSpPr>
        <p:spPr>
          <a:xfrm>
            <a:off x="4539041" y="7315205"/>
            <a:ext cx="1156716" cy="155107"/>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fld id="{00000000-1234-1234-1234-123412341234}" type="slidenum">
              <a:rPr lang="en-US">
                <a:solidFill>
                  <a:schemeClr val="lt1"/>
                </a:solidFill>
              </a:rPr>
              <a:t>13</a:t>
            </a:fld>
            <a:endParaRPr>
              <a:solidFill>
                <a:schemeClr val="lt1"/>
              </a:solidFill>
            </a:endParaRPr>
          </a:p>
        </p:txBody>
      </p:sp>
      <p:sp>
        <p:nvSpPr>
          <p:cNvPr id="289" name="Google Shape;289;p13"/>
          <p:cNvSpPr/>
          <p:nvPr/>
        </p:nvSpPr>
        <p:spPr>
          <a:xfrm>
            <a:off x="4381190" y="5"/>
            <a:ext cx="5029200" cy="110700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90" name="Google Shape;290;p13"/>
          <p:cNvSpPr/>
          <p:nvPr/>
        </p:nvSpPr>
        <p:spPr>
          <a:xfrm>
            <a:off x="0" y="5"/>
            <a:ext cx="13817600" cy="1107005"/>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291" name="Google Shape;291;p13"/>
          <p:cNvSpPr txBox="1">
            <a:spLocks noGrp="1"/>
          </p:cNvSpPr>
          <p:nvPr>
            <p:ph type="title"/>
          </p:nvPr>
        </p:nvSpPr>
        <p:spPr>
          <a:xfrm>
            <a:off x="4660100" y="33118"/>
            <a:ext cx="4419600" cy="861774"/>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5600">
                <a:solidFill>
                  <a:schemeClr val="lt1"/>
                </a:solidFill>
              </a:rPr>
              <a:t>Eye Q &amp; A</a:t>
            </a:r>
            <a:endParaRPr/>
          </a:p>
        </p:txBody>
      </p:sp>
      <p:sp>
        <p:nvSpPr>
          <p:cNvPr id="292" name="Google Shape;292;p13"/>
          <p:cNvSpPr/>
          <p:nvPr/>
        </p:nvSpPr>
        <p:spPr>
          <a:xfrm>
            <a:off x="4936777" y="1415884"/>
            <a:ext cx="8244789" cy="5895118"/>
          </a:xfrm>
          <a:prstGeom prst="rect">
            <a:avLst/>
          </a:prstGeom>
          <a:solidFill>
            <a:srgbClr val="0083BF"/>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rgbClr val="0083BF"/>
              </a:solidFill>
              <a:latin typeface="Calibri"/>
              <a:ea typeface="Calibri"/>
              <a:cs typeface="Calibri"/>
              <a:sym typeface="Calibri"/>
            </a:endParaRPr>
          </a:p>
        </p:txBody>
      </p:sp>
      <p:sp>
        <p:nvSpPr>
          <p:cNvPr id="293" name="Google Shape;293;p13"/>
          <p:cNvSpPr txBox="1"/>
          <p:nvPr/>
        </p:nvSpPr>
        <p:spPr>
          <a:xfrm>
            <a:off x="5138500" y="1541075"/>
            <a:ext cx="7832400" cy="5756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a:solidFill>
                  <a:schemeClr val="lt1"/>
                </a:solidFill>
                <a:latin typeface="Arial"/>
                <a:ea typeface="Arial"/>
                <a:cs typeface="Arial"/>
                <a:sym typeface="Arial"/>
              </a:rPr>
              <a:t>Quitting smoking at any age, even later in life, can significantly reduce your risk age-related macular degeneration, cataracts, glaucoma , diabetic retinopathy and </a:t>
            </a:r>
            <a:endParaRPr sz="4600">
              <a:solidFill>
                <a:schemeClr val="lt1"/>
              </a:solidFill>
              <a:latin typeface="Arial"/>
              <a:ea typeface="Arial"/>
              <a:cs typeface="Arial"/>
              <a:sym typeface="Arial"/>
            </a:endParaRPr>
          </a:p>
          <a:p>
            <a:pPr marL="0" marR="0" lvl="0" indent="0" algn="ctr" rtl="0">
              <a:spcBef>
                <a:spcPts val="0"/>
              </a:spcBef>
              <a:spcAft>
                <a:spcPts val="0"/>
              </a:spcAft>
              <a:buNone/>
            </a:pPr>
            <a:r>
              <a:rPr lang="en-US" sz="4600">
                <a:solidFill>
                  <a:schemeClr val="lt1"/>
                </a:solidFill>
                <a:latin typeface="Arial"/>
                <a:ea typeface="Arial"/>
                <a:cs typeface="Arial"/>
                <a:sym typeface="Arial"/>
              </a:rPr>
              <a:t>Dry Eye Syndrome.</a:t>
            </a:r>
            <a:endParaRPr sz="4600">
              <a:solidFill>
                <a:schemeClr val="lt1"/>
              </a:solidFill>
              <a:latin typeface="Arial"/>
              <a:ea typeface="Arial"/>
              <a:cs typeface="Arial"/>
              <a:sym typeface="Arial"/>
            </a:endParaRPr>
          </a:p>
        </p:txBody>
      </p:sp>
      <p:pic>
        <p:nvPicPr>
          <p:cNvPr id="294" name="Google Shape;294;p13"/>
          <p:cNvPicPr preferRelativeResize="0"/>
          <p:nvPr/>
        </p:nvPicPr>
        <p:blipFill rotWithShape="1">
          <a:blip r:embed="rId3">
            <a:alphaModFix/>
          </a:blip>
          <a:srcRect/>
          <a:stretch/>
        </p:blipFill>
        <p:spPr>
          <a:xfrm rot="-1780266">
            <a:off x="-1480256" y="1442139"/>
            <a:ext cx="8635890" cy="59533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4"/>
          <p:cNvSpPr txBox="1"/>
          <p:nvPr/>
        </p:nvSpPr>
        <p:spPr>
          <a:xfrm>
            <a:off x="4714678" y="1361325"/>
            <a:ext cx="4373904" cy="20928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QUESTION: Do I wash my hands before or after touching my contacts? </a:t>
            </a:r>
            <a:r>
              <a:rPr lang="en-US" sz="1400">
                <a:solidFill>
                  <a:schemeClr val="lt1"/>
                </a:solidFill>
                <a:latin typeface="Arial"/>
                <a:ea typeface="Arial"/>
                <a:cs typeface="Arial"/>
                <a:sym typeface="Arial"/>
              </a:rPr>
              <a:t>Both. Up to 90 percent of wearers don’t correctly care for their lenses, according to the CDC. This often results in keratitis, a treatable inflammation of the cornea. Take care: Wash your hands before and after you touch your eyes, and clean your lens case with hot water weekly. If your eyes are red and irritated, wear glasses to give your eyes a break.</a:t>
            </a:r>
            <a:endParaRPr/>
          </a:p>
        </p:txBody>
      </p:sp>
      <p:sp>
        <p:nvSpPr>
          <p:cNvPr id="301" name="Google Shape;301;p14"/>
          <p:cNvSpPr txBox="1"/>
          <p:nvPr/>
        </p:nvSpPr>
        <p:spPr>
          <a:xfrm>
            <a:off x="4706657" y="5338881"/>
            <a:ext cx="4373904"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QUESTION: Should I blink a lot to get an irritant out of my eyes? </a:t>
            </a:r>
            <a:r>
              <a:rPr lang="en-US" sz="1400">
                <a:solidFill>
                  <a:schemeClr val="lt1"/>
                </a:solidFill>
                <a:latin typeface="Arial"/>
                <a:ea typeface="Arial"/>
                <a:cs typeface="Arial"/>
                <a:sym typeface="Arial"/>
              </a:rPr>
              <a:t>No. When soap or another irritant gets in your eyes, use water, not tears, to flush the substance out, especially if it’s an alkaline solution (like toothpaste) or a cleaning product (like bleach). Tears can’t flush away irritants as quickly or as thoroughly as water can. Hold your face under a running faucet or shower, or pour water onto your eye from a clean cup repeatedly for 15 minutes. If it still stings, call an eye doctor.</a:t>
            </a:r>
            <a:endParaRPr/>
          </a:p>
        </p:txBody>
      </p:sp>
      <p:sp>
        <p:nvSpPr>
          <p:cNvPr id="302" name="Google Shape;302;p14"/>
          <p:cNvSpPr txBox="1">
            <a:spLocks noGrp="1"/>
          </p:cNvSpPr>
          <p:nvPr>
            <p:ph type="sldNum" idx="12"/>
          </p:nvPr>
        </p:nvSpPr>
        <p:spPr>
          <a:xfrm>
            <a:off x="4539041" y="7315205"/>
            <a:ext cx="1156716" cy="155107"/>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fld id="{00000000-1234-1234-1234-123412341234}" type="slidenum">
              <a:rPr lang="en-US">
                <a:solidFill>
                  <a:schemeClr val="lt1"/>
                </a:solidFill>
              </a:rPr>
              <a:t>14</a:t>
            </a:fld>
            <a:endParaRPr>
              <a:solidFill>
                <a:schemeClr val="lt1"/>
              </a:solidFill>
            </a:endParaRPr>
          </a:p>
        </p:txBody>
      </p:sp>
      <p:sp>
        <p:nvSpPr>
          <p:cNvPr id="303" name="Google Shape;303;p14"/>
          <p:cNvSpPr/>
          <p:nvPr/>
        </p:nvSpPr>
        <p:spPr>
          <a:xfrm>
            <a:off x="4381190" y="5"/>
            <a:ext cx="5029200" cy="110700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304" name="Google Shape;304;p14"/>
          <p:cNvSpPr/>
          <p:nvPr/>
        </p:nvSpPr>
        <p:spPr>
          <a:xfrm>
            <a:off x="0" y="5"/>
            <a:ext cx="13817600" cy="1107005"/>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305" name="Google Shape;305;p14"/>
          <p:cNvSpPr txBox="1">
            <a:spLocks noGrp="1"/>
          </p:cNvSpPr>
          <p:nvPr>
            <p:ph type="title"/>
          </p:nvPr>
        </p:nvSpPr>
        <p:spPr>
          <a:xfrm>
            <a:off x="4660100" y="33118"/>
            <a:ext cx="4419600" cy="861774"/>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5600">
                <a:solidFill>
                  <a:schemeClr val="lt1"/>
                </a:solidFill>
              </a:rPr>
              <a:t>Eye Q &amp; A</a:t>
            </a:r>
            <a:endParaRPr/>
          </a:p>
        </p:txBody>
      </p:sp>
      <p:sp>
        <p:nvSpPr>
          <p:cNvPr id="306" name="Google Shape;306;p14"/>
          <p:cNvSpPr/>
          <p:nvPr/>
        </p:nvSpPr>
        <p:spPr>
          <a:xfrm>
            <a:off x="4936777" y="1415884"/>
            <a:ext cx="8244789" cy="5895118"/>
          </a:xfrm>
          <a:prstGeom prst="rect">
            <a:avLst/>
          </a:prstGeom>
          <a:solidFill>
            <a:srgbClr val="F58A2D"/>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rgbClr val="0083BF"/>
              </a:solidFill>
              <a:latin typeface="Calibri"/>
              <a:ea typeface="Calibri"/>
              <a:cs typeface="Calibri"/>
              <a:sym typeface="Calibri"/>
            </a:endParaRPr>
          </a:p>
        </p:txBody>
      </p:sp>
      <p:sp>
        <p:nvSpPr>
          <p:cNvPr id="307" name="Google Shape;307;p14"/>
          <p:cNvSpPr txBox="1"/>
          <p:nvPr/>
        </p:nvSpPr>
        <p:spPr>
          <a:xfrm>
            <a:off x="5138494" y="1541085"/>
            <a:ext cx="7942939" cy="52629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lt1"/>
                </a:solidFill>
                <a:latin typeface="Arial"/>
                <a:ea typeface="Arial"/>
                <a:cs typeface="Arial"/>
                <a:sym typeface="Arial"/>
              </a:rPr>
              <a:t>Over time, UV exposure can put you at higher risk for cataracts, thickening of the eye tissue, and skin cancer around the eyes. Lenses with UVA and UVB coatings will reduce those risks.</a:t>
            </a:r>
            <a:endParaRPr sz="4600">
              <a:solidFill>
                <a:schemeClr val="lt1"/>
              </a:solidFill>
              <a:latin typeface="Arial"/>
              <a:ea typeface="Arial"/>
              <a:cs typeface="Arial"/>
              <a:sym typeface="Arial"/>
            </a:endParaRPr>
          </a:p>
        </p:txBody>
      </p:sp>
      <p:pic>
        <p:nvPicPr>
          <p:cNvPr id="308" name="Google Shape;308;p14" descr="Sunglasses PNG"/>
          <p:cNvPicPr preferRelativeResize="0"/>
          <p:nvPr/>
        </p:nvPicPr>
        <p:blipFill rotWithShape="1">
          <a:blip r:embed="rId3">
            <a:alphaModFix/>
          </a:blip>
          <a:srcRect/>
          <a:stretch/>
        </p:blipFill>
        <p:spPr>
          <a:xfrm>
            <a:off x="403851" y="2789153"/>
            <a:ext cx="4373900" cy="28438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5"/>
          <p:cNvSpPr/>
          <p:nvPr/>
        </p:nvSpPr>
        <p:spPr>
          <a:xfrm rot="5400000">
            <a:off x="6528507" y="-5675308"/>
            <a:ext cx="728011" cy="13850175"/>
          </a:xfrm>
          <a:custGeom>
            <a:avLst/>
            <a:gdLst/>
            <a:ahLst/>
            <a:cxnLst/>
            <a:rect l="l" t="t" r="r" b="b"/>
            <a:pathLst>
              <a:path w="5637530" h="6619875" extrusionOk="0">
                <a:moveTo>
                  <a:pt x="0" y="0"/>
                </a:moveTo>
                <a:lnTo>
                  <a:pt x="5637031" y="0"/>
                </a:lnTo>
                <a:lnTo>
                  <a:pt x="5637031" y="6619829"/>
                </a:lnTo>
                <a:lnTo>
                  <a:pt x="0" y="6619829"/>
                </a:lnTo>
                <a:lnTo>
                  <a:pt x="0" y="0"/>
                </a:lnTo>
                <a:close/>
              </a:path>
            </a:pathLst>
          </a:custGeom>
          <a:solidFill>
            <a:srgbClr val="0083BF"/>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30">
              <a:solidFill>
                <a:schemeClr val="dk1"/>
              </a:solidFill>
              <a:latin typeface="Calibri"/>
              <a:ea typeface="Calibri"/>
              <a:cs typeface="Calibri"/>
              <a:sym typeface="Calibri"/>
            </a:endParaRPr>
          </a:p>
        </p:txBody>
      </p:sp>
      <p:sp>
        <p:nvSpPr>
          <p:cNvPr id="315" name="Google Shape;315;p15"/>
          <p:cNvSpPr/>
          <p:nvPr/>
        </p:nvSpPr>
        <p:spPr>
          <a:xfrm rot="5400000">
            <a:off x="6528504" y="-3984842"/>
            <a:ext cx="728011" cy="13850175"/>
          </a:xfrm>
          <a:custGeom>
            <a:avLst/>
            <a:gdLst/>
            <a:ahLst/>
            <a:cxnLst/>
            <a:rect l="l" t="t" r="r" b="b"/>
            <a:pathLst>
              <a:path w="5637530" h="6619875" extrusionOk="0">
                <a:moveTo>
                  <a:pt x="0" y="0"/>
                </a:moveTo>
                <a:lnTo>
                  <a:pt x="5637031" y="0"/>
                </a:lnTo>
                <a:lnTo>
                  <a:pt x="5637031" y="6619829"/>
                </a:lnTo>
                <a:lnTo>
                  <a:pt x="0" y="6619829"/>
                </a:lnTo>
                <a:lnTo>
                  <a:pt x="0" y="0"/>
                </a:lnTo>
                <a:close/>
              </a:path>
            </a:pathLst>
          </a:custGeom>
          <a:solidFill>
            <a:srgbClr val="E1148D"/>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30">
              <a:solidFill>
                <a:schemeClr val="dk1"/>
              </a:solidFill>
              <a:latin typeface="Calibri"/>
              <a:ea typeface="Calibri"/>
              <a:cs typeface="Calibri"/>
              <a:sym typeface="Calibri"/>
            </a:endParaRPr>
          </a:p>
        </p:txBody>
      </p:sp>
      <p:sp>
        <p:nvSpPr>
          <p:cNvPr id="316" name="Google Shape;316;p15"/>
          <p:cNvSpPr/>
          <p:nvPr/>
        </p:nvSpPr>
        <p:spPr>
          <a:xfrm rot="5400000">
            <a:off x="6545067" y="-599977"/>
            <a:ext cx="728013" cy="13850172"/>
          </a:xfrm>
          <a:custGeom>
            <a:avLst/>
            <a:gdLst/>
            <a:ahLst/>
            <a:cxnLst/>
            <a:rect l="l" t="t" r="r" b="b"/>
            <a:pathLst>
              <a:path w="5637530" h="6619875" extrusionOk="0">
                <a:moveTo>
                  <a:pt x="0" y="0"/>
                </a:moveTo>
                <a:lnTo>
                  <a:pt x="5637031" y="0"/>
                </a:lnTo>
                <a:lnTo>
                  <a:pt x="5637031" y="6619829"/>
                </a:lnTo>
                <a:lnTo>
                  <a:pt x="0" y="6619829"/>
                </a:lnTo>
                <a:lnTo>
                  <a:pt x="0" y="0"/>
                </a:lnTo>
                <a:close/>
              </a:path>
            </a:pathLst>
          </a:custGeom>
          <a:solidFill>
            <a:srgbClr val="66AD62"/>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30">
              <a:solidFill>
                <a:schemeClr val="dk1"/>
              </a:solidFill>
              <a:latin typeface="Calibri"/>
              <a:ea typeface="Calibri"/>
              <a:cs typeface="Calibri"/>
              <a:sym typeface="Calibri"/>
            </a:endParaRPr>
          </a:p>
        </p:txBody>
      </p:sp>
      <p:sp>
        <p:nvSpPr>
          <p:cNvPr id="317" name="Google Shape;317;p15"/>
          <p:cNvSpPr/>
          <p:nvPr/>
        </p:nvSpPr>
        <p:spPr>
          <a:xfrm rot="5400000">
            <a:off x="6561091" y="-2290444"/>
            <a:ext cx="728011" cy="13850172"/>
          </a:xfrm>
          <a:custGeom>
            <a:avLst/>
            <a:gdLst/>
            <a:ahLst/>
            <a:cxnLst/>
            <a:rect l="l" t="t" r="r" b="b"/>
            <a:pathLst>
              <a:path w="5637530" h="6619875" extrusionOk="0">
                <a:moveTo>
                  <a:pt x="0" y="0"/>
                </a:moveTo>
                <a:lnTo>
                  <a:pt x="5637031" y="0"/>
                </a:lnTo>
                <a:lnTo>
                  <a:pt x="5637031" y="6619829"/>
                </a:lnTo>
                <a:lnTo>
                  <a:pt x="0" y="6619829"/>
                </a:lnTo>
                <a:lnTo>
                  <a:pt x="0" y="0"/>
                </a:lnTo>
                <a:close/>
              </a:path>
            </a:pathLst>
          </a:custGeom>
          <a:solidFill>
            <a:srgbClr val="F58A2D"/>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30">
              <a:solidFill>
                <a:schemeClr val="dk1"/>
              </a:solidFill>
              <a:latin typeface="Calibri"/>
              <a:ea typeface="Calibri"/>
              <a:cs typeface="Calibri"/>
              <a:sym typeface="Calibri"/>
            </a:endParaRPr>
          </a:p>
        </p:txBody>
      </p:sp>
      <p:sp>
        <p:nvSpPr>
          <p:cNvPr id="318" name="Google Shape;318;p15"/>
          <p:cNvSpPr txBox="1">
            <a:spLocks noGrp="1"/>
          </p:cNvSpPr>
          <p:nvPr>
            <p:ph type="title"/>
          </p:nvPr>
        </p:nvSpPr>
        <p:spPr>
          <a:xfrm>
            <a:off x="-16014" y="-34871"/>
            <a:ext cx="13833614" cy="864840"/>
          </a:xfrm>
          <a:prstGeom prst="rect">
            <a:avLst/>
          </a:prstGeom>
          <a:noFill/>
          <a:ln>
            <a:noFill/>
          </a:ln>
        </p:spPr>
        <p:txBody>
          <a:bodyPr spcFirstLastPara="1" wrap="square" lIns="0" tIns="3025" rIns="0" bIns="0" anchor="t" anchorCtr="0">
            <a:spAutoFit/>
          </a:bodyPr>
          <a:lstStyle/>
          <a:p>
            <a:pPr marL="3036" lvl="0" indent="0" algn="ctr" rtl="0">
              <a:spcBef>
                <a:spcPts val="0"/>
              </a:spcBef>
              <a:spcAft>
                <a:spcPts val="0"/>
              </a:spcAft>
              <a:buNone/>
            </a:pPr>
            <a:r>
              <a:rPr lang="en-US" sz="5600" b="1"/>
              <a:t>Eye Action Plan</a:t>
            </a:r>
            <a:endParaRPr sz="5600" b="1"/>
          </a:p>
        </p:txBody>
      </p:sp>
      <p:sp>
        <p:nvSpPr>
          <p:cNvPr id="319" name="Google Shape;319;p15"/>
          <p:cNvSpPr txBox="1"/>
          <p:nvPr/>
        </p:nvSpPr>
        <p:spPr>
          <a:xfrm>
            <a:off x="387124" y="3375751"/>
            <a:ext cx="13010769" cy="8002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a:solidFill>
                  <a:schemeClr val="dk1"/>
                </a:solidFill>
                <a:latin typeface="Arial"/>
                <a:ea typeface="Arial"/>
                <a:cs typeface="Arial"/>
                <a:sym typeface="Arial"/>
              </a:rPr>
              <a:t>Know What to Look For</a:t>
            </a:r>
            <a:endParaRPr sz="4600" b="1">
              <a:solidFill>
                <a:schemeClr val="dk1"/>
              </a:solidFill>
              <a:latin typeface="Arial"/>
              <a:ea typeface="Arial"/>
              <a:cs typeface="Arial"/>
              <a:sym typeface="Arial"/>
            </a:endParaRPr>
          </a:p>
        </p:txBody>
      </p:sp>
      <p:sp>
        <p:nvSpPr>
          <p:cNvPr id="320" name="Google Shape;320;p15"/>
          <p:cNvSpPr txBox="1"/>
          <p:nvPr/>
        </p:nvSpPr>
        <p:spPr>
          <a:xfrm>
            <a:off x="395407" y="1692231"/>
            <a:ext cx="13010769" cy="8002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a:solidFill>
                  <a:schemeClr val="dk1"/>
                </a:solidFill>
                <a:latin typeface="Arial"/>
                <a:ea typeface="Arial"/>
                <a:cs typeface="Arial"/>
                <a:sym typeface="Arial"/>
              </a:rPr>
              <a:t>Get a Dilated Exam</a:t>
            </a:r>
            <a:endParaRPr sz="4600" b="1">
              <a:solidFill>
                <a:schemeClr val="dk1"/>
              </a:solidFill>
              <a:latin typeface="Arial"/>
              <a:ea typeface="Arial"/>
              <a:cs typeface="Arial"/>
              <a:sym typeface="Arial"/>
            </a:endParaRPr>
          </a:p>
        </p:txBody>
      </p:sp>
      <p:sp>
        <p:nvSpPr>
          <p:cNvPr id="321" name="Google Shape;321;p15"/>
          <p:cNvSpPr txBox="1"/>
          <p:nvPr/>
        </p:nvSpPr>
        <p:spPr>
          <a:xfrm>
            <a:off x="454048" y="5087007"/>
            <a:ext cx="12893489" cy="8002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a:solidFill>
                  <a:schemeClr val="dk1"/>
                </a:solidFill>
                <a:latin typeface="Arial"/>
                <a:ea typeface="Arial"/>
                <a:cs typeface="Arial"/>
                <a:sym typeface="Arial"/>
              </a:rPr>
              <a:t>Eat Well for Eye Health </a:t>
            </a:r>
            <a:endParaRPr/>
          </a:p>
        </p:txBody>
      </p:sp>
      <p:sp>
        <p:nvSpPr>
          <p:cNvPr id="322" name="Google Shape;322;p15"/>
          <p:cNvSpPr txBox="1"/>
          <p:nvPr/>
        </p:nvSpPr>
        <p:spPr>
          <a:xfrm>
            <a:off x="445763" y="6744919"/>
            <a:ext cx="12893489" cy="8002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a:solidFill>
                  <a:schemeClr val="dk1"/>
                </a:solidFill>
                <a:latin typeface="Arial"/>
                <a:ea typeface="Arial"/>
                <a:cs typeface="Arial"/>
                <a:sym typeface="Arial"/>
              </a:rPr>
              <a:t>Protect Your Eyes</a:t>
            </a:r>
            <a:endParaRPr sz="46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6"/>
          <p:cNvSpPr/>
          <p:nvPr/>
        </p:nvSpPr>
        <p:spPr>
          <a:xfrm rot="5400000">
            <a:off x="6185374" y="-6185376"/>
            <a:ext cx="1446850" cy="13817602"/>
          </a:xfrm>
          <a:custGeom>
            <a:avLst/>
            <a:gdLst/>
            <a:ahLst/>
            <a:cxnLst/>
            <a:rect l="l" t="t" r="r" b="b"/>
            <a:pathLst>
              <a:path w="6052185" h="10287000" extrusionOk="0">
                <a:moveTo>
                  <a:pt x="6051621" y="10286998"/>
                </a:moveTo>
                <a:lnTo>
                  <a:pt x="0" y="10286998"/>
                </a:lnTo>
                <a:lnTo>
                  <a:pt x="0" y="0"/>
                </a:lnTo>
                <a:lnTo>
                  <a:pt x="6051621" y="0"/>
                </a:lnTo>
                <a:lnTo>
                  <a:pt x="6051621" y="10286998"/>
                </a:lnTo>
                <a:close/>
              </a:path>
            </a:pathLst>
          </a:custGeom>
          <a:solidFill>
            <a:srgbClr val="F58A2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430">
                <a:solidFill>
                  <a:schemeClr val="dk1"/>
                </a:solidFill>
                <a:latin typeface="Calibri"/>
                <a:ea typeface="Calibri"/>
                <a:cs typeface="Calibri"/>
                <a:sym typeface="Calibri"/>
              </a:rPr>
              <a:t>VR </a:t>
            </a:r>
            <a:endParaRPr sz="430">
              <a:solidFill>
                <a:schemeClr val="dk1"/>
              </a:solidFill>
              <a:latin typeface="Calibri"/>
              <a:ea typeface="Calibri"/>
              <a:cs typeface="Calibri"/>
              <a:sym typeface="Calibri"/>
            </a:endParaRPr>
          </a:p>
        </p:txBody>
      </p:sp>
      <p:sp>
        <p:nvSpPr>
          <p:cNvPr id="329" name="Google Shape;329;p16"/>
          <p:cNvSpPr txBox="1"/>
          <p:nvPr/>
        </p:nvSpPr>
        <p:spPr>
          <a:xfrm>
            <a:off x="834026" y="259920"/>
            <a:ext cx="12127985" cy="861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600">
                <a:solidFill>
                  <a:schemeClr val="lt1"/>
                </a:solidFill>
                <a:latin typeface="Calibri"/>
                <a:ea typeface="Calibri"/>
                <a:cs typeface="Calibri"/>
                <a:sym typeface="Calibri"/>
              </a:rPr>
              <a:t>VR Experience</a:t>
            </a:r>
            <a:endParaRPr sz="5600">
              <a:solidFill>
                <a:schemeClr val="lt1"/>
              </a:solidFill>
              <a:latin typeface="Calibri"/>
              <a:ea typeface="Calibri"/>
              <a:cs typeface="Calibri"/>
              <a:sym typeface="Calibri"/>
            </a:endParaRPr>
          </a:p>
        </p:txBody>
      </p:sp>
      <p:pic>
        <p:nvPicPr>
          <p:cNvPr id="330" name="Google Shape;330;p16"/>
          <p:cNvPicPr preferRelativeResize="0"/>
          <p:nvPr/>
        </p:nvPicPr>
        <p:blipFill rotWithShape="1">
          <a:blip r:embed="rId3">
            <a:alphaModFix/>
          </a:blip>
          <a:srcRect/>
          <a:stretch/>
        </p:blipFill>
        <p:spPr>
          <a:xfrm>
            <a:off x="485146" y="1446850"/>
            <a:ext cx="12847320" cy="3705225"/>
          </a:xfrm>
          <a:prstGeom prst="rect">
            <a:avLst/>
          </a:prstGeom>
          <a:noFill/>
          <a:ln>
            <a:noFill/>
          </a:ln>
        </p:spPr>
      </p:pic>
      <p:sp>
        <p:nvSpPr>
          <p:cNvPr id="331" name="Google Shape;331;p16"/>
          <p:cNvSpPr txBox="1"/>
          <p:nvPr/>
        </p:nvSpPr>
        <p:spPr>
          <a:xfrm>
            <a:off x="6355125" y="6679175"/>
            <a:ext cx="68118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u="sng">
                <a:solidFill>
                  <a:schemeClr val="dk1"/>
                </a:solidFill>
                <a:latin typeface="Arial"/>
                <a:ea typeface="Arial"/>
                <a:cs typeface="Arial"/>
                <a:sym typeface="Arial"/>
              </a:rPr>
              <a:t>NEI VR: See What I See</a:t>
            </a:r>
            <a:endParaRPr sz="4600" b="1" u="sng">
              <a:solidFill>
                <a:schemeClr val="dk1"/>
              </a:solidFill>
              <a:latin typeface="Arial"/>
              <a:ea typeface="Arial"/>
              <a:cs typeface="Arial"/>
              <a:sym typeface="Arial"/>
            </a:endParaRPr>
          </a:p>
        </p:txBody>
      </p:sp>
      <p:pic>
        <p:nvPicPr>
          <p:cNvPr id="332" name="Google Shape;332;p16"/>
          <p:cNvPicPr preferRelativeResize="0"/>
          <p:nvPr/>
        </p:nvPicPr>
        <p:blipFill>
          <a:blip r:embed="rId4">
            <a:alphaModFix/>
          </a:blip>
          <a:stretch>
            <a:fillRect/>
          </a:stretch>
        </p:blipFill>
        <p:spPr>
          <a:xfrm>
            <a:off x="324800" y="5057850"/>
            <a:ext cx="2421550" cy="2421550"/>
          </a:xfrm>
          <a:prstGeom prst="rect">
            <a:avLst/>
          </a:prstGeom>
          <a:noFill/>
          <a:ln>
            <a:noFill/>
          </a:ln>
        </p:spPr>
      </p:pic>
      <p:pic>
        <p:nvPicPr>
          <p:cNvPr id="333" name="Google Shape;333;p16"/>
          <p:cNvPicPr preferRelativeResize="0"/>
          <p:nvPr/>
        </p:nvPicPr>
        <p:blipFill>
          <a:blip r:embed="rId5">
            <a:alphaModFix/>
          </a:blip>
          <a:stretch>
            <a:fillRect/>
          </a:stretch>
        </p:blipFill>
        <p:spPr>
          <a:xfrm>
            <a:off x="7884225" y="3366576"/>
            <a:ext cx="4148800" cy="3312599"/>
          </a:xfrm>
          <a:prstGeom prst="rect">
            <a:avLst/>
          </a:prstGeom>
          <a:noFill/>
          <a:ln>
            <a:noFill/>
          </a:ln>
        </p:spPr>
      </p:pic>
      <p:pic>
        <p:nvPicPr>
          <p:cNvPr id="334" name="Google Shape;334;p16"/>
          <p:cNvPicPr preferRelativeResize="0"/>
          <p:nvPr/>
        </p:nvPicPr>
        <p:blipFill>
          <a:blip r:embed="rId6">
            <a:alphaModFix/>
          </a:blip>
          <a:stretch>
            <a:fillRect/>
          </a:stretch>
        </p:blipFill>
        <p:spPr>
          <a:xfrm>
            <a:off x="2746350" y="5057850"/>
            <a:ext cx="2421550" cy="2421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39"/>
        <p:cNvGrpSpPr/>
        <p:nvPr/>
      </p:nvGrpSpPr>
      <p:grpSpPr>
        <a:xfrm>
          <a:off x="0" y="0"/>
          <a:ext cx="0" cy="0"/>
          <a:chOff x="0" y="0"/>
          <a:chExt cx="0" cy="0"/>
        </a:xfrm>
      </p:grpSpPr>
      <p:sp>
        <p:nvSpPr>
          <p:cNvPr id="340" name="Google Shape;340;p17"/>
          <p:cNvSpPr/>
          <p:nvPr/>
        </p:nvSpPr>
        <p:spPr>
          <a:xfrm>
            <a:off x="0" y="6574793"/>
            <a:ext cx="13817600" cy="1197607"/>
          </a:xfrm>
          <a:prstGeom prst="rect">
            <a:avLst/>
          </a:prstGeom>
          <a:solidFill>
            <a:srgbClr val="66AD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grpSp>
        <p:nvGrpSpPr>
          <p:cNvPr id="341" name="Google Shape;341;p17"/>
          <p:cNvGrpSpPr/>
          <p:nvPr/>
        </p:nvGrpSpPr>
        <p:grpSpPr>
          <a:xfrm>
            <a:off x="7940749" y="3625562"/>
            <a:ext cx="5323584" cy="3178148"/>
            <a:chOff x="2890199" y="6143149"/>
            <a:chExt cx="1937628" cy="1550392"/>
          </a:xfrm>
        </p:grpSpPr>
        <p:sp>
          <p:nvSpPr>
            <p:cNvPr id="342" name="Google Shape;342;p17"/>
            <p:cNvSpPr/>
            <p:nvPr/>
          </p:nvSpPr>
          <p:spPr>
            <a:xfrm>
              <a:off x="4668594" y="7228701"/>
              <a:ext cx="87090" cy="354664"/>
            </a:xfrm>
            <a:custGeom>
              <a:avLst/>
              <a:gdLst/>
              <a:ahLst/>
              <a:cxnLst/>
              <a:rect l="l" t="t" r="r" b="b"/>
              <a:pathLst>
                <a:path w="132079" h="429895" extrusionOk="0">
                  <a:moveTo>
                    <a:pt x="88506" y="429590"/>
                  </a:moveTo>
                  <a:lnTo>
                    <a:pt x="43128" y="429590"/>
                  </a:lnTo>
                  <a:lnTo>
                    <a:pt x="40198" y="429178"/>
                  </a:lnTo>
                  <a:lnTo>
                    <a:pt x="19278" y="419358"/>
                  </a:lnTo>
                  <a:lnTo>
                    <a:pt x="5172" y="404791"/>
                  </a:lnTo>
                  <a:lnTo>
                    <a:pt x="0" y="386953"/>
                  </a:lnTo>
                  <a:lnTo>
                    <a:pt x="0" y="45821"/>
                  </a:lnTo>
                  <a:lnTo>
                    <a:pt x="5172" y="27986"/>
                  </a:lnTo>
                  <a:lnTo>
                    <a:pt x="19277" y="13421"/>
                  </a:lnTo>
                  <a:lnTo>
                    <a:pt x="40198" y="3600"/>
                  </a:lnTo>
                  <a:lnTo>
                    <a:pt x="65815" y="0"/>
                  </a:lnTo>
                  <a:lnTo>
                    <a:pt x="91435" y="3600"/>
                  </a:lnTo>
                  <a:lnTo>
                    <a:pt x="112356" y="13421"/>
                  </a:lnTo>
                  <a:lnTo>
                    <a:pt x="126460" y="27986"/>
                  </a:lnTo>
                  <a:lnTo>
                    <a:pt x="131632" y="45821"/>
                  </a:lnTo>
                  <a:lnTo>
                    <a:pt x="131632" y="386953"/>
                  </a:lnTo>
                  <a:lnTo>
                    <a:pt x="126461" y="404791"/>
                  </a:lnTo>
                  <a:lnTo>
                    <a:pt x="112357" y="419358"/>
                  </a:lnTo>
                  <a:lnTo>
                    <a:pt x="91436" y="429178"/>
                  </a:lnTo>
                  <a:lnTo>
                    <a:pt x="88506" y="429590"/>
                  </a:lnTo>
                  <a:close/>
                </a:path>
              </a:pathLst>
            </a:custGeom>
            <a:solidFill>
              <a:srgbClr val="A87C4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43" name="Google Shape;343;p17"/>
            <p:cNvSpPr/>
            <p:nvPr/>
          </p:nvSpPr>
          <p:spPr>
            <a:xfrm>
              <a:off x="4563290" y="7238485"/>
              <a:ext cx="60712" cy="344711"/>
            </a:xfrm>
            <a:custGeom>
              <a:avLst/>
              <a:gdLst/>
              <a:ahLst/>
              <a:cxnLst/>
              <a:rect l="l" t="t" r="r" b="b"/>
              <a:pathLst>
                <a:path w="92075" h="417829" extrusionOk="0">
                  <a:moveTo>
                    <a:pt x="68248" y="417730"/>
                  </a:moveTo>
                  <a:lnTo>
                    <a:pt x="23350" y="417730"/>
                  </a:lnTo>
                  <a:lnTo>
                    <a:pt x="13414" y="410568"/>
                  </a:lnTo>
                  <a:lnTo>
                    <a:pt x="3599" y="395003"/>
                  </a:lnTo>
                  <a:lnTo>
                    <a:pt x="0" y="375942"/>
                  </a:lnTo>
                  <a:lnTo>
                    <a:pt x="0" y="48967"/>
                  </a:lnTo>
                  <a:lnTo>
                    <a:pt x="3599" y="29905"/>
                  </a:lnTo>
                  <a:lnTo>
                    <a:pt x="13414" y="14341"/>
                  </a:lnTo>
                  <a:lnTo>
                    <a:pt x="27971" y="3847"/>
                  </a:lnTo>
                  <a:lnTo>
                    <a:pt x="45798" y="0"/>
                  </a:lnTo>
                  <a:lnTo>
                    <a:pt x="63627" y="3847"/>
                  </a:lnTo>
                  <a:lnTo>
                    <a:pt x="78185" y="14341"/>
                  </a:lnTo>
                  <a:lnTo>
                    <a:pt x="88001" y="29905"/>
                  </a:lnTo>
                  <a:lnTo>
                    <a:pt x="91600" y="48967"/>
                  </a:lnTo>
                  <a:lnTo>
                    <a:pt x="91600" y="375942"/>
                  </a:lnTo>
                  <a:lnTo>
                    <a:pt x="88001" y="395003"/>
                  </a:lnTo>
                  <a:lnTo>
                    <a:pt x="78185" y="410568"/>
                  </a:lnTo>
                  <a:lnTo>
                    <a:pt x="68248" y="417730"/>
                  </a:lnTo>
                  <a:close/>
                </a:path>
              </a:pathLst>
            </a:custGeom>
            <a:solidFill>
              <a:srgbClr val="8A5D3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44" name="Google Shape;344;p17"/>
            <p:cNvSpPr/>
            <p:nvPr/>
          </p:nvSpPr>
          <p:spPr>
            <a:xfrm>
              <a:off x="4552320" y="7015566"/>
              <a:ext cx="275507" cy="270844"/>
            </a:xfrm>
            <a:custGeom>
              <a:avLst/>
              <a:gdLst/>
              <a:ahLst/>
              <a:cxnLst/>
              <a:rect l="l" t="t" r="r" b="b"/>
              <a:pathLst>
                <a:path w="417829" h="328295" extrusionOk="0">
                  <a:moveTo>
                    <a:pt x="140041" y="328207"/>
                  </a:moveTo>
                  <a:lnTo>
                    <a:pt x="102375" y="320598"/>
                  </a:lnTo>
                  <a:lnTo>
                    <a:pt x="71616" y="299846"/>
                  </a:lnTo>
                  <a:lnTo>
                    <a:pt x="50878" y="269068"/>
                  </a:lnTo>
                  <a:lnTo>
                    <a:pt x="43273" y="231378"/>
                  </a:lnTo>
                  <a:lnTo>
                    <a:pt x="43273" y="225627"/>
                  </a:lnTo>
                  <a:lnTo>
                    <a:pt x="43865" y="220015"/>
                  </a:lnTo>
                  <a:lnTo>
                    <a:pt x="44834" y="214534"/>
                  </a:lnTo>
                  <a:lnTo>
                    <a:pt x="26311" y="196167"/>
                  </a:lnTo>
                  <a:lnTo>
                    <a:pt x="12179" y="174103"/>
                  </a:lnTo>
                  <a:lnTo>
                    <a:pt x="3166" y="149058"/>
                  </a:lnTo>
                  <a:lnTo>
                    <a:pt x="0" y="121751"/>
                  </a:lnTo>
                  <a:lnTo>
                    <a:pt x="9305" y="75638"/>
                  </a:lnTo>
                  <a:lnTo>
                    <a:pt x="34681" y="37982"/>
                  </a:lnTo>
                  <a:lnTo>
                    <a:pt x="72318" y="12595"/>
                  </a:lnTo>
                  <a:lnTo>
                    <a:pt x="118406" y="3286"/>
                  </a:lnTo>
                  <a:lnTo>
                    <a:pt x="135967" y="4583"/>
                  </a:lnTo>
                  <a:lnTo>
                    <a:pt x="152720" y="8350"/>
                  </a:lnTo>
                  <a:lnTo>
                    <a:pt x="168482" y="14396"/>
                  </a:lnTo>
                  <a:lnTo>
                    <a:pt x="183069" y="22533"/>
                  </a:lnTo>
                  <a:lnTo>
                    <a:pt x="194284" y="13149"/>
                  </a:lnTo>
                  <a:lnTo>
                    <a:pt x="207184" y="6054"/>
                  </a:lnTo>
                  <a:lnTo>
                    <a:pt x="221464" y="1566"/>
                  </a:lnTo>
                  <a:lnTo>
                    <a:pt x="236815" y="0"/>
                  </a:lnTo>
                  <a:lnTo>
                    <a:pt x="261649" y="4193"/>
                  </a:lnTo>
                  <a:lnTo>
                    <a:pt x="282987" y="15826"/>
                  </a:lnTo>
                  <a:lnTo>
                    <a:pt x="299428" y="33475"/>
                  </a:lnTo>
                  <a:lnTo>
                    <a:pt x="309569" y="55718"/>
                  </a:lnTo>
                  <a:lnTo>
                    <a:pt x="315246" y="54597"/>
                  </a:lnTo>
                  <a:lnTo>
                    <a:pt x="321103" y="53978"/>
                  </a:lnTo>
                  <a:lnTo>
                    <a:pt x="327111" y="53978"/>
                  </a:lnTo>
                  <a:lnTo>
                    <a:pt x="362259" y="61081"/>
                  </a:lnTo>
                  <a:lnTo>
                    <a:pt x="390961" y="80445"/>
                  </a:lnTo>
                  <a:lnTo>
                    <a:pt x="410312" y="109164"/>
                  </a:lnTo>
                  <a:lnTo>
                    <a:pt x="417408" y="144332"/>
                  </a:lnTo>
                  <a:lnTo>
                    <a:pt x="414560" y="166929"/>
                  </a:lnTo>
                  <a:lnTo>
                    <a:pt x="406491" y="187428"/>
                  </a:lnTo>
                  <a:lnTo>
                    <a:pt x="393910" y="205117"/>
                  </a:lnTo>
                  <a:lnTo>
                    <a:pt x="377528" y="219284"/>
                  </a:lnTo>
                  <a:lnTo>
                    <a:pt x="367472" y="259776"/>
                  </a:lnTo>
                  <a:lnTo>
                    <a:pt x="343837" y="292646"/>
                  </a:lnTo>
                  <a:lnTo>
                    <a:pt x="309812" y="314707"/>
                  </a:lnTo>
                  <a:lnTo>
                    <a:pt x="268586" y="322769"/>
                  </a:lnTo>
                  <a:lnTo>
                    <a:pt x="251295" y="321402"/>
                  </a:lnTo>
                  <a:lnTo>
                    <a:pt x="234869" y="317443"/>
                  </a:lnTo>
                  <a:lnTo>
                    <a:pt x="219513" y="311104"/>
                  </a:lnTo>
                  <a:lnTo>
                    <a:pt x="205432" y="302601"/>
                  </a:lnTo>
                  <a:lnTo>
                    <a:pt x="191500" y="313286"/>
                  </a:lnTo>
                  <a:lnTo>
                    <a:pt x="175747" y="321345"/>
                  </a:lnTo>
                  <a:lnTo>
                    <a:pt x="158489" y="326434"/>
                  </a:lnTo>
                  <a:lnTo>
                    <a:pt x="140041" y="328207"/>
                  </a:lnTo>
                  <a:close/>
                </a:path>
              </a:pathLst>
            </a:custGeom>
            <a:solidFill>
              <a:srgbClr val="00A5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45" name="Google Shape;345;p17"/>
            <p:cNvSpPr/>
            <p:nvPr/>
          </p:nvSpPr>
          <p:spPr>
            <a:xfrm>
              <a:off x="4463276" y="7090581"/>
              <a:ext cx="215633" cy="212170"/>
            </a:xfrm>
            <a:custGeom>
              <a:avLst/>
              <a:gdLst/>
              <a:ahLst/>
              <a:cxnLst/>
              <a:rect l="l" t="t" r="r" b="b"/>
              <a:pathLst>
                <a:path w="327025" h="257175" extrusionOk="0">
                  <a:moveTo>
                    <a:pt x="141397" y="256968"/>
                  </a:moveTo>
                  <a:lnTo>
                    <a:pt x="121954" y="253684"/>
                  </a:lnTo>
                  <a:lnTo>
                    <a:pt x="105248" y="244577"/>
                  </a:lnTo>
                  <a:lnTo>
                    <a:pt x="92375" y="230759"/>
                  </a:lnTo>
                  <a:lnTo>
                    <a:pt x="84435" y="213343"/>
                  </a:lnTo>
                  <a:lnTo>
                    <a:pt x="79991" y="214219"/>
                  </a:lnTo>
                  <a:lnTo>
                    <a:pt x="75398" y="214702"/>
                  </a:lnTo>
                  <a:lnTo>
                    <a:pt x="70701" y="214702"/>
                  </a:lnTo>
                  <a:lnTo>
                    <a:pt x="43181" y="209143"/>
                  </a:lnTo>
                  <a:lnTo>
                    <a:pt x="20708" y="193983"/>
                  </a:lnTo>
                  <a:lnTo>
                    <a:pt x="5556" y="171498"/>
                  </a:lnTo>
                  <a:lnTo>
                    <a:pt x="0" y="143962"/>
                  </a:lnTo>
                  <a:lnTo>
                    <a:pt x="2230" y="126273"/>
                  </a:lnTo>
                  <a:lnTo>
                    <a:pt x="8548" y="110224"/>
                  </a:lnTo>
                  <a:lnTo>
                    <a:pt x="18397" y="96373"/>
                  </a:lnTo>
                  <a:lnTo>
                    <a:pt x="31220" y="85280"/>
                  </a:lnTo>
                  <a:lnTo>
                    <a:pt x="39095" y="53578"/>
                  </a:lnTo>
                  <a:lnTo>
                    <a:pt x="57602" y="27841"/>
                  </a:lnTo>
                  <a:lnTo>
                    <a:pt x="84242" y="10567"/>
                  </a:lnTo>
                  <a:lnTo>
                    <a:pt x="116519" y="4255"/>
                  </a:lnTo>
                  <a:lnTo>
                    <a:pt x="130057" y="5325"/>
                  </a:lnTo>
                  <a:lnTo>
                    <a:pt x="142918" y="8425"/>
                  </a:lnTo>
                  <a:lnTo>
                    <a:pt x="154939" y="13387"/>
                  </a:lnTo>
                  <a:lnTo>
                    <a:pt x="165960" y="20045"/>
                  </a:lnTo>
                  <a:lnTo>
                    <a:pt x="176871" y="11678"/>
                  </a:lnTo>
                  <a:lnTo>
                    <a:pt x="189207" y="5369"/>
                  </a:lnTo>
                  <a:lnTo>
                    <a:pt x="202719" y="1387"/>
                  </a:lnTo>
                  <a:lnTo>
                    <a:pt x="217161" y="0"/>
                  </a:lnTo>
                  <a:lnTo>
                    <a:pt x="246652" y="5957"/>
                  </a:lnTo>
                  <a:lnTo>
                    <a:pt x="270735" y="22203"/>
                  </a:lnTo>
                  <a:lnTo>
                    <a:pt x="286973" y="46300"/>
                  </a:lnTo>
                  <a:lnTo>
                    <a:pt x="292927" y="75807"/>
                  </a:lnTo>
                  <a:lnTo>
                    <a:pt x="292927" y="80312"/>
                  </a:lnTo>
                  <a:lnTo>
                    <a:pt x="292455" y="84705"/>
                  </a:lnTo>
                  <a:lnTo>
                    <a:pt x="291704" y="88999"/>
                  </a:lnTo>
                  <a:lnTo>
                    <a:pt x="306207" y="103379"/>
                  </a:lnTo>
                  <a:lnTo>
                    <a:pt x="317269" y="120653"/>
                  </a:lnTo>
                  <a:lnTo>
                    <a:pt x="324321" y="140261"/>
                  </a:lnTo>
                  <a:lnTo>
                    <a:pt x="326798" y="161641"/>
                  </a:lnTo>
                  <a:lnTo>
                    <a:pt x="319513" y="197745"/>
                  </a:lnTo>
                  <a:lnTo>
                    <a:pt x="299647" y="227228"/>
                  </a:lnTo>
                  <a:lnTo>
                    <a:pt x="270182" y="247105"/>
                  </a:lnTo>
                  <a:lnTo>
                    <a:pt x="234100" y="254394"/>
                  </a:lnTo>
                  <a:lnTo>
                    <a:pt x="220353" y="253378"/>
                  </a:lnTo>
                  <a:lnTo>
                    <a:pt x="207237" y="250428"/>
                  </a:lnTo>
                  <a:lnTo>
                    <a:pt x="194897" y="245693"/>
                  </a:lnTo>
                  <a:lnTo>
                    <a:pt x="183473" y="239323"/>
                  </a:lnTo>
                  <a:lnTo>
                    <a:pt x="174696" y="246673"/>
                  </a:lnTo>
                  <a:lnTo>
                    <a:pt x="164597" y="252228"/>
                  </a:lnTo>
                  <a:lnTo>
                    <a:pt x="153417" y="255742"/>
                  </a:lnTo>
                  <a:lnTo>
                    <a:pt x="141397" y="256968"/>
                  </a:lnTo>
                  <a:close/>
                </a:path>
              </a:pathLst>
            </a:custGeom>
            <a:solidFill>
              <a:srgbClr val="006E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grpSp>
          <p:nvGrpSpPr>
            <p:cNvPr id="346" name="Google Shape;346;p17"/>
            <p:cNvGrpSpPr/>
            <p:nvPr/>
          </p:nvGrpSpPr>
          <p:grpSpPr>
            <a:xfrm>
              <a:off x="4453902" y="7468417"/>
              <a:ext cx="94744" cy="225124"/>
              <a:chOff x="2266695" y="6606881"/>
              <a:chExt cx="542751" cy="1171575"/>
            </a:xfrm>
          </p:grpSpPr>
          <p:sp>
            <p:nvSpPr>
              <p:cNvPr id="347" name="Google Shape;347;p17"/>
              <p:cNvSpPr/>
              <p:nvPr/>
            </p:nvSpPr>
            <p:spPr>
              <a:xfrm>
                <a:off x="2323671" y="6606881"/>
                <a:ext cx="485775" cy="1171575"/>
              </a:xfrm>
              <a:custGeom>
                <a:avLst/>
                <a:gdLst/>
                <a:ahLst/>
                <a:cxnLst/>
                <a:rect l="l" t="t" r="r" b="b"/>
                <a:pathLst>
                  <a:path w="485775" h="1171575" extrusionOk="0">
                    <a:moveTo>
                      <a:pt x="11792" y="1082173"/>
                    </a:moveTo>
                    <a:lnTo>
                      <a:pt x="13229" y="1063492"/>
                    </a:lnTo>
                    <a:lnTo>
                      <a:pt x="27889" y="1045828"/>
                    </a:lnTo>
                    <a:lnTo>
                      <a:pt x="44759" y="1032670"/>
                    </a:lnTo>
                    <a:lnTo>
                      <a:pt x="52830" y="1027509"/>
                    </a:lnTo>
                    <a:lnTo>
                      <a:pt x="51208" y="1008464"/>
                    </a:lnTo>
                    <a:lnTo>
                      <a:pt x="42688" y="972521"/>
                    </a:lnTo>
                    <a:lnTo>
                      <a:pt x="32399" y="928140"/>
                    </a:lnTo>
                    <a:lnTo>
                      <a:pt x="25471" y="883781"/>
                    </a:lnTo>
                    <a:lnTo>
                      <a:pt x="27771" y="833694"/>
                    </a:lnTo>
                    <a:lnTo>
                      <a:pt x="39268" y="800461"/>
                    </a:lnTo>
                    <a:lnTo>
                      <a:pt x="52004" y="782027"/>
                    </a:lnTo>
                    <a:lnTo>
                      <a:pt x="58018" y="776339"/>
                    </a:lnTo>
                    <a:lnTo>
                      <a:pt x="47494" y="706125"/>
                    </a:lnTo>
                    <a:lnTo>
                      <a:pt x="44055" y="682835"/>
                    </a:lnTo>
                    <a:lnTo>
                      <a:pt x="42452" y="671253"/>
                    </a:lnTo>
                    <a:lnTo>
                      <a:pt x="36247" y="653206"/>
                    </a:lnTo>
                    <a:lnTo>
                      <a:pt x="23938" y="627781"/>
                    </a:lnTo>
                    <a:lnTo>
                      <a:pt x="10745" y="599883"/>
                    </a:lnTo>
                    <a:lnTo>
                      <a:pt x="1886" y="574414"/>
                    </a:lnTo>
                    <a:lnTo>
                      <a:pt x="0" y="532934"/>
                    </a:lnTo>
                    <a:lnTo>
                      <a:pt x="2358" y="468415"/>
                    </a:lnTo>
                    <a:lnTo>
                      <a:pt x="6152" y="402489"/>
                    </a:lnTo>
                    <a:lnTo>
                      <a:pt x="8490" y="358351"/>
                    </a:lnTo>
                    <a:lnTo>
                      <a:pt x="13752" y="331792"/>
                    </a:lnTo>
                    <a:lnTo>
                      <a:pt x="24410" y="308282"/>
                    </a:lnTo>
                    <a:lnTo>
                      <a:pt x="34890" y="291487"/>
                    </a:lnTo>
                    <a:lnTo>
                      <a:pt x="39622" y="285074"/>
                    </a:lnTo>
                    <a:lnTo>
                      <a:pt x="25943" y="194596"/>
                    </a:lnTo>
                    <a:lnTo>
                      <a:pt x="24292" y="182815"/>
                    </a:lnTo>
                    <a:lnTo>
                      <a:pt x="47169" y="28956"/>
                    </a:lnTo>
                    <a:lnTo>
                      <a:pt x="47169" y="28249"/>
                    </a:lnTo>
                    <a:lnTo>
                      <a:pt x="75869" y="9996"/>
                    </a:lnTo>
                    <a:lnTo>
                      <a:pt x="97228" y="623"/>
                    </a:lnTo>
                    <a:lnTo>
                      <a:pt x="101673" y="0"/>
                    </a:lnTo>
                    <a:lnTo>
                      <a:pt x="181352" y="0"/>
                    </a:lnTo>
                    <a:lnTo>
                      <a:pt x="240183" y="19413"/>
                    </a:lnTo>
                    <a:lnTo>
                      <a:pt x="270990" y="42151"/>
                    </a:lnTo>
                    <a:lnTo>
                      <a:pt x="285082" y="110392"/>
                    </a:lnTo>
                    <a:lnTo>
                      <a:pt x="287581" y="159485"/>
                    </a:lnTo>
                    <a:lnTo>
                      <a:pt x="287028" y="200251"/>
                    </a:lnTo>
                    <a:lnTo>
                      <a:pt x="286321" y="209440"/>
                    </a:lnTo>
                    <a:lnTo>
                      <a:pt x="286321" y="217451"/>
                    </a:lnTo>
                    <a:lnTo>
                      <a:pt x="294782" y="256446"/>
                    </a:lnTo>
                    <a:lnTo>
                      <a:pt x="318396" y="282011"/>
                    </a:lnTo>
                    <a:lnTo>
                      <a:pt x="332411" y="300735"/>
                    </a:lnTo>
                    <a:lnTo>
                      <a:pt x="336763" y="321006"/>
                    </a:lnTo>
                    <a:lnTo>
                      <a:pt x="337002" y="339862"/>
                    </a:lnTo>
                    <a:lnTo>
                      <a:pt x="338679" y="354346"/>
                    </a:lnTo>
                    <a:lnTo>
                      <a:pt x="342552" y="366889"/>
                    </a:lnTo>
                    <a:lnTo>
                      <a:pt x="347022" y="382590"/>
                    </a:lnTo>
                    <a:lnTo>
                      <a:pt x="354102" y="402489"/>
                    </a:lnTo>
                    <a:lnTo>
                      <a:pt x="365802" y="427623"/>
                    </a:lnTo>
                    <a:lnTo>
                      <a:pt x="382684" y="459406"/>
                    </a:lnTo>
                    <a:lnTo>
                      <a:pt x="401798" y="496159"/>
                    </a:lnTo>
                    <a:lnTo>
                      <a:pt x="419896" y="534811"/>
                    </a:lnTo>
                    <a:lnTo>
                      <a:pt x="433726" y="572293"/>
                    </a:lnTo>
                    <a:lnTo>
                      <a:pt x="438222" y="619052"/>
                    </a:lnTo>
                    <a:lnTo>
                      <a:pt x="436503" y="643803"/>
                    </a:lnTo>
                    <a:lnTo>
                      <a:pt x="175471" y="643803"/>
                    </a:lnTo>
                    <a:lnTo>
                      <a:pt x="149300" y="643848"/>
                    </a:lnTo>
                    <a:lnTo>
                      <a:pt x="108136" y="657558"/>
                    </a:lnTo>
                    <a:lnTo>
                      <a:pt x="100000" y="701177"/>
                    </a:lnTo>
                    <a:lnTo>
                      <a:pt x="109470" y="733906"/>
                    </a:lnTo>
                    <a:lnTo>
                      <a:pt x="125707" y="764558"/>
                    </a:lnTo>
                    <a:lnTo>
                      <a:pt x="141060" y="787259"/>
                    </a:lnTo>
                    <a:lnTo>
                      <a:pt x="147877" y="796131"/>
                    </a:lnTo>
                    <a:lnTo>
                      <a:pt x="146182" y="821515"/>
                    </a:lnTo>
                    <a:lnTo>
                      <a:pt x="144929" y="837512"/>
                    </a:lnTo>
                    <a:lnTo>
                      <a:pt x="143499" y="850901"/>
                    </a:lnTo>
                    <a:lnTo>
                      <a:pt x="141273" y="868466"/>
                    </a:lnTo>
                    <a:lnTo>
                      <a:pt x="141185" y="905709"/>
                    </a:lnTo>
                    <a:lnTo>
                      <a:pt x="144811" y="961064"/>
                    </a:lnTo>
                    <a:lnTo>
                      <a:pt x="149499" y="1015713"/>
                    </a:lnTo>
                    <a:lnTo>
                      <a:pt x="154039" y="1059185"/>
                    </a:lnTo>
                    <a:lnTo>
                      <a:pt x="157823" y="1069685"/>
                    </a:lnTo>
                    <a:lnTo>
                      <a:pt x="94103" y="1069685"/>
                    </a:lnTo>
                    <a:lnTo>
                      <a:pt x="74874" y="1076308"/>
                    </a:lnTo>
                    <a:lnTo>
                      <a:pt x="47287" y="1080081"/>
                    </a:lnTo>
                    <a:lnTo>
                      <a:pt x="22530" y="1081779"/>
                    </a:lnTo>
                    <a:lnTo>
                      <a:pt x="11792" y="1082173"/>
                    </a:lnTo>
                    <a:close/>
                  </a:path>
                  <a:path w="485775" h="1171575" extrusionOk="0">
                    <a:moveTo>
                      <a:pt x="262329" y="1129768"/>
                    </a:moveTo>
                    <a:lnTo>
                      <a:pt x="175943" y="1129768"/>
                    </a:lnTo>
                    <a:lnTo>
                      <a:pt x="176432" y="1125858"/>
                    </a:lnTo>
                    <a:lnTo>
                      <a:pt x="179717" y="1117456"/>
                    </a:lnTo>
                    <a:lnTo>
                      <a:pt x="186254" y="1102045"/>
                    </a:lnTo>
                    <a:lnTo>
                      <a:pt x="192924" y="1086414"/>
                    </a:lnTo>
                    <a:lnTo>
                      <a:pt x="196127" y="1078682"/>
                    </a:lnTo>
                    <a:lnTo>
                      <a:pt x="207576" y="1034515"/>
                    </a:lnTo>
                    <a:lnTo>
                      <a:pt x="215566" y="989132"/>
                    </a:lnTo>
                    <a:lnTo>
                      <a:pt x="224617" y="933722"/>
                    </a:lnTo>
                    <a:lnTo>
                      <a:pt x="232783" y="877891"/>
                    </a:lnTo>
                    <a:lnTo>
                      <a:pt x="236129" y="815879"/>
                    </a:lnTo>
                    <a:lnTo>
                      <a:pt x="233372" y="746887"/>
                    </a:lnTo>
                    <a:lnTo>
                      <a:pt x="226548" y="687967"/>
                    </a:lnTo>
                    <a:lnTo>
                      <a:pt x="217688" y="656173"/>
                    </a:lnTo>
                    <a:lnTo>
                      <a:pt x="201113" y="647117"/>
                    </a:lnTo>
                    <a:lnTo>
                      <a:pt x="175471" y="643803"/>
                    </a:lnTo>
                    <a:lnTo>
                      <a:pt x="436503" y="643803"/>
                    </a:lnTo>
                    <a:lnTo>
                      <a:pt x="434316" y="675288"/>
                    </a:lnTo>
                    <a:lnTo>
                      <a:pt x="427757" y="722555"/>
                    </a:lnTo>
                    <a:lnTo>
                      <a:pt x="424293" y="742410"/>
                    </a:lnTo>
                    <a:lnTo>
                      <a:pt x="429169" y="753955"/>
                    </a:lnTo>
                    <a:lnTo>
                      <a:pt x="320990" y="753955"/>
                    </a:lnTo>
                    <a:lnTo>
                      <a:pt x="307079" y="780415"/>
                    </a:lnTo>
                    <a:lnTo>
                      <a:pt x="298319" y="831327"/>
                    </a:lnTo>
                    <a:lnTo>
                      <a:pt x="293230" y="887319"/>
                    </a:lnTo>
                    <a:lnTo>
                      <a:pt x="290330" y="929020"/>
                    </a:lnTo>
                    <a:lnTo>
                      <a:pt x="286044" y="963155"/>
                    </a:lnTo>
                    <a:lnTo>
                      <a:pt x="279175" y="1003509"/>
                    </a:lnTo>
                    <a:lnTo>
                      <a:pt x="271989" y="1040880"/>
                    </a:lnTo>
                    <a:lnTo>
                      <a:pt x="265566" y="1071805"/>
                    </a:lnTo>
                    <a:lnTo>
                      <a:pt x="264858" y="1077696"/>
                    </a:lnTo>
                    <a:lnTo>
                      <a:pt x="264151" y="1084529"/>
                    </a:lnTo>
                    <a:lnTo>
                      <a:pt x="262761" y="1109254"/>
                    </a:lnTo>
                    <a:lnTo>
                      <a:pt x="262329" y="1129768"/>
                    </a:lnTo>
                    <a:close/>
                  </a:path>
                  <a:path w="485775" h="1171575" extrusionOk="0">
                    <a:moveTo>
                      <a:pt x="410436" y="1103319"/>
                    </a:moveTo>
                    <a:lnTo>
                      <a:pt x="388407" y="1095610"/>
                    </a:lnTo>
                    <a:lnTo>
                      <a:pt x="358726" y="1075575"/>
                    </a:lnTo>
                    <a:lnTo>
                      <a:pt x="362762" y="1065635"/>
                    </a:lnTo>
                    <a:lnTo>
                      <a:pt x="374381" y="1046064"/>
                    </a:lnTo>
                    <a:lnTo>
                      <a:pt x="394447" y="1027465"/>
                    </a:lnTo>
                    <a:lnTo>
                      <a:pt x="423821" y="1020440"/>
                    </a:lnTo>
                    <a:lnTo>
                      <a:pt x="418039" y="1006837"/>
                    </a:lnTo>
                    <a:lnTo>
                      <a:pt x="410820" y="986011"/>
                    </a:lnTo>
                    <a:lnTo>
                      <a:pt x="402495" y="956658"/>
                    </a:lnTo>
                    <a:lnTo>
                      <a:pt x="393396" y="917475"/>
                    </a:lnTo>
                    <a:lnTo>
                      <a:pt x="376909" y="850806"/>
                    </a:lnTo>
                    <a:lnTo>
                      <a:pt x="358255" y="796573"/>
                    </a:lnTo>
                    <a:lnTo>
                      <a:pt x="339070" y="761911"/>
                    </a:lnTo>
                    <a:lnTo>
                      <a:pt x="320990" y="753955"/>
                    </a:lnTo>
                    <a:lnTo>
                      <a:pt x="429169" y="753955"/>
                    </a:lnTo>
                    <a:lnTo>
                      <a:pt x="462972" y="833977"/>
                    </a:lnTo>
                    <a:lnTo>
                      <a:pt x="478884" y="878491"/>
                    </a:lnTo>
                    <a:lnTo>
                      <a:pt x="485377" y="914412"/>
                    </a:lnTo>
                    <a:lnTo>
                      <a:pt x="481552" y="941136"/>
                    </a:lnTo>
                    <a:lnTo>
                      <a:pt x="472288" y="972698"/>
                    </a:lnTo>
                    <a:lnTo>
                      <a:pt x="460901" y="1003509"/>
                    </a:lnTo>
                    <a:lnTo>
                      <a:pt x="450708" y="1027980"/>
                    </a:lnTo>
                    <a:lnTo>
                      <a:pt x="477624" y="1047897"/>
                    </a:lnTo>
                    <a:lnTo>
                      <a:pt x="483491" y="1066445"/>
                    </a:lnTo>
                    <a:lnTo>
                      <a:pt x="479098" y="1080133"/>
                    </a:lnTo>
                    <a:lnTo>
                      <a:pt x="475236" y="1085471"/>
                    </a:lnTo>
                    <a:lnTo>
                      <a:pt x="435739" y="1099630"/>
                    </a:lnTo>
                    <a:lnTo>
                      <a:pt x="410436" y="1103319"/>
                    </a:lnTo>
                    <a:close/>
                  </a:path>
                  <a:path w="485775" h="1171575" extrusionOk="0">
                    <a:moveTo>
                      <a:pt x="88885" y="1133066"/>
                    </a:moveTo>
                    <a:lnTo>
                      <a:pt x="79477" y="1128295"/>
                    </a:lnTo>
                    <a:lnTo>
                      <a:pt x="77122" y="1117515"/>
                    </a:lnTo>
                    <a:lnTo>
                      <a:pt x="78184" y="1104310"/>
                    </a:lnTo>
                    <a:lnTo>
                      <a:pt x="82783" y="1092451"/>
                    </a:lnTo>
                    <a:lnTo>
                      <a:pt x="88797" y="1081167"/>
                    </a:lnTo>
                    <a:lnTo>
                      <a:pt x="94103" y="1069685"/>
                    </a:lnTo>
                    <a:lnTo>
                      <a:pt x="157823" y="1069685"/>
                    </a:lnTo>
                    <a:lnTo>
                      <a:pt x="160289" y="1075089"/>
                    </a:lnTo>
                    <a:lnTo>
                      <a:pt x="164387" y="1082644"/>
                    </a:lnTo>
                    <a:lnTo>
                      <a:pt x="169638" y="1091726"/>
                    </a:lnTo>
                    <a:lnTo>
                      <a:pt x="174204" y="1100168"/>
                    </a:lnTo>
                    <a:lnTo>
                      <a:pt x="177222" y="1107859"/>
                    </a:lnTo>
                    <a:lnTo>
                      <a:pt x="177830" y="1114688"/>
                    </a:lnTo>
                    <a:lnTo>
                      <a:pt x="176432" y="1125858"/>
                    </a:lnTo>
                    <a:lnTo>
                      <a:pt x="175272" y="1128825"/>
                    </a:lnTo>
                    <a:lnTo>
                      <a:pt x="159905" y="1128825"/>
                    </a:lnTo>
                    <a:lnTo>
                      <a:pt x="113108" y="1132889"/>
                    </a:lnTo>
                    <a:lnTo>
                      <a:pt x="88885" y="1133066"/>
                    </a:lnTo>
                    <a:close/>
                  </a:path>
                  <a:path w="485775" h="1171575" extrusionOk="0">
                    <a:moveTo>
                      <a:pt x="175943" y="1129768"/>
                    </a:moveTo>
                    <a:lnTo>
                      <a:pt x="174927" y="1129708"/>
                    </a:lnTo>
                    <a:lnTo>
                      <a:pt x="176432" y="1125858"/>
                    </a:lnTo>
                    <a:lnTo>
                      <a:pt x="175943" y="1129768"/>
                    </a:lnTo>
                    <a:close/>
                  </a:path>
                  <a:path w="485775" h="1171575" extrusionOk="0">
                    <a:moveTo>
                      <a:pt x="174927" y="1129708"/>
                    </a:moveTo>
                    <a:lnTo>
                      <a:pt x="159905" y="1128825"/>
                    </a:lnTo>
                    <a:lnTo>
                      <a:pt x="175272" y="1128825"/>
                    </a:lnTo>
                    <a:lnTo>
                      <a:pt x="174927" y="1129708"/>
                    </a:lnTo>
                    <a:close/>
                  </a:path>
                  <a:path w="485775" h="1171575" extrusionOk="0">
                    <a:moveTo>
                      <a:pt x="243465" y="1171575"/>
                    </a:moveTo>
                    <a:lnTo>
                      <a:pt x="179066" y="1171575"/>
                    </a:lnTo>
                    <a:lnTo>
                      <a:pt x="170990" y="1170294"/>
                    </a:lnTo>
                    <a:lnTo>
                      <a:pt x="169671" y="1162415"/>
                    </a:lnTo>
                    <a:lnTo>
                      <a:pt x="169280" y="1156746"/>
                    </a:lnTo>
                    <a:lnTo>
                      <a:pt x="169863" y="1150546"/>
                    </a:lnTo>
                    <a:lnTo>
                      <a:pt x="171462" y="1141077"/>
                    </a:lnTo>
                    <a:lnTo>
                      <a:pt x="174417" y="1131012"/>
                    </a:lnTo>
                    <a:lnTo>
                      <a:pt x="174927" y="1129708"/>
                    </a:lnTo>
                    <a:lnTo>
                      <a:pt x="175943" y="1129768"/>
                    </a:lnTo>
                    <a:lnTo>
                      <a:pt x="262329" y="1129768"/>
                    </a:lnTo>
                    <a:lnTo>
                      <a:pt x="262220" y="1141077"/>
                    </a:lnTo>
                    <a:lnTo>
                      <a:pt x="262264" y="1161340"/>
                    </a:lnTo>
                    <a:lnTo>
                      <a:pt x="243465" y="1171575"/>
                    </a:lnTo>
                    <a:close/>
                  </a:path>
                </a:pathLst>
              </a:custGeom>
              <a:solidFill>
                <a:srgbClr val="C4BD9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48" name="Google Shape;348;p17"/>
              <p:cNvSpPr/>
              <p:nvPr/>
            </p:nvSpPr>
            <p:spPr>
              <a:xfrm>
                <a:off x="2266695" y="6635130"/>
                <a:ext cx="104381" cy="199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49" name="Google Shape;349;p17"/>
              <p:cNvSpPr/>
              <p:nvPr/>
            </p:nvSpPr>
            <p:spPr>
              <a:xfrm>
                <a:off x="2595606" y="6649268"/>
                <a:ext cx="93982" cy="20216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50" name="Google Shape;350;p17"/>
              <p:cNvSpPr/>
              <p:nvPr/>
            </p:nvSpPr>
            <p:spPr>
              <a:xfrm>
                <a:off x="2423664" y="6747059"/>
                <a:ext cx="324485" cy="946785"/>
              </a:xfrm>
              <a:custGeom>
                <a:avLst/>
                <a:gdLst/>
                <a:ahLst/>
                <a:cxnLst/>
                <a:rect l="l" t="t" r="r" b="b"/>
                <a:pathLst>
                  <a:path w="324485" h="946785" extrusionOk="0">
                    <a:moveTo>
                      <a:pt x="74764" y="38163"/>
                    </a:moveTo>
                    <a:lnTo>
                      <a:pt x="74752" y="33451"/>
                    </a:lnTo>
                    <a:lnTo>
                      <a:pt x="74752" y="32131"/>
                    </a:lnTo>
                    <a:lnTo>
                      <a:pt x="71843" y="18910"/>
                    </a:lnTo>
                    <a:lnTo>
                      <a:pt x="61734" y="5765"/>
                    </a:lnTo>
                    <a:lnTo>
                      <a:pt x="40093" y="0"/>
                    </a:lnTo>
                    <a:lnTo>
                      <a:pt x="17792" y="457"/>
                    </a:lnTo>
                    <a:lnTo>
                      <a:pt x="6718" y="4622"/>
                    </a:lnTo>
                    <a:lnTo>
                      <a:pt x="3606" y="16065"/>
                    </a:lnTo>
                    <a:lnTo>
                      <a:pt x="5194" y="38404"/>
                    </a:lnTo>
                    <a:lnTo>
                      <a:pt x="7543" y="39814"/>
                    </a:lnTo>
                    <a:lnTo>
                      <a:pt x="11087" y="42176"/>
                    </a:lnTo>
                    <a:lnTo>
                      <a:pt x="11315" y="37465"/>
                    </a:lnTo>
                    <a:lnTo>
                      <a:pt x="15100" y="33693"/>
                    </a:lnTo>
                    <a:lnTo>
                      <a:pt x="24765" y="33693"/>
                    </a:lnTo>
                    <a:lnTo>
                      <a:pt x="28536" y="37693"/>
                    </a:lnTo>
                    <a:lnTo>
                      <a:pt x="28536" y="45707"/>
                    </a:lnTo>
                    <a:lnTo>
                      <a:pt x="26416" y="48768"/>
                    </a:lnTo>
                    <a:lnTo>
                      <a:pt x="23583" y="50177"/>
                    </a:lnTo>
                    <a:lnTo>
                      <a:pt x="31838" y="55600"/>
                    </a:lnTo>
                    <a:lnTo>
                      <a:pt x="40093" y="60782"/>
                    </a:lnTo>
                    <a:lnTo>
                      <a:pt x="55664" y="50660"/>
                    </a:lnTo>
                    <a:lnTo>
                      <a:pt x="51892" y="49707"/>
                    </a:lnTo>
                    <a:lnTo>
                      <a:pt x="49060" y="46177"/>
                    </a:lnTo>
                    <a:lnTo>
                      <a:pt x="49060" y="37223"/>
                    </a:lnTo>
                    <a:lnTo>
                      <a:pt x="52819" y="33693"/>
                    </a:lnTo>
                    <a:lnTo>
                      <a:pt x="53060" y="33451"/>
                    </a:lnTo>
                    <a:lnTo>
                      <a:pt x="62496" y="33451"/>
                    </a:lnTo>
                    <a:lnTo>
                      <a:pt x="66509" y="37465"/>
                    </a:lnTo>
                    <a:lnTo>
                      <a:pt x="66509" y="42875"/>
                    </a:lnTo>
                    <a:lnTo>
                      <a:pt x="66268" y="43345"/>
                    </a:lnTo>
                    <a:lnTo>
                      <a:pt x="66268" y="43815"/>
                    </a:lnTo>
                    <a:lnTo>
                      <a:pt x="74764" y="38163"/>
                    </a:lnTo>
                    <a:close/>
                  </a:path>
                  <a:path w="324485" h="946785" extrusionOk="0">
                    <a:moveTo>
                      <a:pt x="136131" y="675741"/>
                    </a:moveTo>
                    <a:lnTo>
                      <a:pt x="133375" y="606831"/>
                    </a:lnTo>
                    <a:lnTo>
                      <a:pt x="126542" y="547992"/>
                    </a:lnTo>
                    <a:lnTo>
                      <a:pt x="101117" y="507174"/>
                    </a:lnTo>
                    <a:lnTo>
                      <a:pt x="75476" y="503872"/>
                    </a:lnTo>
                    <a:lnTo>
                      <a:pt x="49301" y="503910"/>
                    </a:lnTo>
                    <a:lnTo>
                      <a:pt x="8140" y="517537"/>
                    </a:lnTo>
                    <a:lnTo>
                      <a:pt x="0" y="561238"/>
                    </a:lnTo>
                    <a:lnTo>
                      <a:pt x="3403" y="586447"/>
                    </a:lnTo>
                    <a:lnTo>
                      <a:pt x="9550" y="604710"/>
                    </a:lnTo>
                    <a:lnTo>
                      <a:pt x="22948" y="624928"/>
                    </a:lnTo>
                    <a:lnTo>
                      <a:pt x="48120" y="655955"/>
                    </a:lnTo>
                    <a:lnTo>
                      <a:pt x="47612" y="663155"/>
                    </a:lnTo>
                    <a:lnTo>
                      <a:pt x="46228" y="681164"/>
                    </a:lnTo>
                    <a:lnTo>
                      <a:pt x="44132" y="704672"/>
                    </a:lnTo>
                    <a:lnTo>
                      <a:pt x="41516" y="728294"/>
                    </a:lnTo>
                    <a:lnTo>
                      <a:pt x="41427" y="765530"/>
                    </a:lnTo>
                    <a:lnTo>
                      <a:pt x="45046" y="820889"/>
                    </a:lnTo>
                    <a:lnTo>
                      <a:pt x="49733" y="875538"/>
                    </a:lnTo>
                    <a:lnTo>
                      <a:pt x="54178" y="918908"/>
                    </a:lnTo>
                    <a:lnTo>
                      <a:pt x="84328" y="945756"/>
                    </a:lnTo>
                    <a:lnTo>
                      <a:pt x="92925" y="946238"/>
                    </a:lnTo>
                    <a:lnTo>
                      <a:pt x="96126" y="938504"/>
                    </a:lnTo>
                    <a:lnTo>
                      <a:pt x="107581" y="894346"/>
                    </a:lnTo>
                    <a:lnTo>
                      <a:pt x="115570" y="848956"/>
                    </a:lnTo>
                    <a:lnTo>
                      <a:pt x="124612" y="793546"/>
                    </a:lnTo>
                    <a:lnTo>
                      <a:pt x="132778" y="737717"/>
                    </a:lnTo>
                    <a:lnTo>
                      <a:pt x="136131" y="675741"/>
                    </a:lnTo>
                    <a:close/>
                  </a:path>
                  <a:path w="324485" h="946785" extrusionOk="0">
                    <a:moveTo>
                      <a:pt x="324053" y="880262"/>
                    </a:moveTo>
                    <a:lnTo>
                      <a:pt x="318274" y="866660"/>
                    </a:lnTo>
                    <a:lnTo>
                      <a:pt x="311061" y="845832"/>
                    </a:lnTo>
                    <a:lnTo>
                      <a:pt x="302729" y="816483"/>
                    </a:lnTo>
                    <a:lnTo>
                      <a:pt x="293636" y="777303"/>
                    </a:lnTo>
                    <a:lnTo>
                      <a:pt x="277152" y="710628"/>
                    </a:lnTo>
                    <a:lnTo>
                      <a:pt x="258495" y="656399"/>
                    </a:lnTo>
                    <a:lnTo>
                      <a:pt x="239306" y="621741"/>
                    </a:lnTo>
                    <a:lnTo>
                      <a:pt x="221221" y="613778"/>
                    </a:lnTo>
                    <a:lnTo>
                      <a:pt x="207416" y="640207"/>
                    </a:lnTo>
                    <a:lnTo>
                      <a:pt x="198640" y="691070"/>
                    </a:lnTo>
                    <a:lnTo>
                      <a:pt x="193497" y="747052"/>
                    </a:lnTo>
                    <a:lnTo>
                      <a:pt x="190563" y="788847"/>
                    </a:lnTo>
                    <a:lnTo>
                      <a:pt x="186283" y="822985"/>
                    </a:lnTo>
                    <a:lnTo>
                      <a:pt x="179451" y="863130"/>
                    </a:lnTo>
                    <a:lnTo>
                      <a:pt x="172224" y="900709"/>
                    </a:lnTo>
                    <a:lnTo>
                      <a:pt x="165798" y="931633"/>
                    </a:lnTo>
                    <a:lnTo>
                      <a:pt x="164858" y="937526"/>
                    </a:lnTo>
                    <a:lnTo>
                      <a:pt x="164388" y="944359"/>
                    </a:lnTo>
                    <a:lnTo>
                      <a:pt x="191935" y="942289"/>
                    </a:lnTo>
                    <a:lnTo>
                      <a:pt x="217957" y="939876"/>
                    </a:lnTo>
                    <a:lnTo>
                      <a:pt x="240830" y="937463"/>
                    </a:lnTo>
                    <a:lnTo>
                      <a:pt x="258965" y="935405"/>
                    </a:lnTo>
                    <a:lnTo>
                      <a:pt x="263004" y="925461"/>
                    </a:lnTo>
                    <a:lnTo>
                      <a:pt x="274612" y="905891"/>
                    </a:lnTo>
                    <a:lnTo>
                      <a:pt x="294678" y="887298"/>
                    </a:lnTo>
                    <a:lnTo>
                      <a:pt x="324053" y="880262"/>
                    </a:lnTo>
                    <a:close/>
                  </a:path>
                </a:pathLst>
              </a:custGeom>
              <a:solidFill>
                <a:srgbClr val="0F293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51" name="Google Shape;351;p17"/>
              <p:cNvSpPr/>
              <p:nvPr/>
            </p:nvSpPr>
            <p:spPr>
              <a:xfrm>
                <a:off x="2335700" y="7383221"/>
                <a:ext cx="85725" cy="306070"/>
              </a:xfrm>
              <a:custGeom>
                <a:avLst/>
                <a:gdLst/>
                <a:ahLst/>
                <a:cxnLst/>
                <a:rect l="l" t="t" r="r" b="b"/>
                <a:pathLst>
                  <a:path w="85725" h="306070" extrusionOk="0">
                    <a:moveTo>
                      <a:pt x="0" y="305833"/>
                    </a:moveTo>
                    <a:lnTo>
                      <a:pt x="1437" y="287153"/>
                    </a:lnTo>
                    <a:lnTo>
                      <a:pt x="16096" y="269489"/>
                    </a:lnTo>
                    <a:lnTo>
                      <a:pt x="32967" y="256331"/>
                    </a:lnTo>
                    <a:lnTo>
                      <a:pt x="41037" y="251169"/>
                    </a:lnTo>
                    <a:lnTo>
                      <a:pt x="39416" y="232125"/>
                    </a:lnTo>
                    <a:lnTo>
                      <a:pt x="30896" y="196182"/>
                    </a:lnTo>
                    <a:lnTo>
                      <a:pt x="20607" y="151801"/>
                    </a:lnTo>
                    <a:lnTo>
                      <a:pt x="13679" y="107442"/>
                    </a:lnTo>
                    <a:lnTo>
                      <a:pt x="15978" y="57354"/>
                    </a:lnTo>
                    <a:lnTo>
                      <a:pt x="27476" y="24121"/>
                    </a:lnTo>
                    <a:lnTo>
                      <a:pt x="40212" y="5687"/>
                    </a:lnTo>
                    <a:lnTo>
                      <a:pt x="46226" y="0"/>
                    </a:lnTo>
                    <a:lnTo>
                      <a:pt x="48113" y="12016"/>
                    </a:lnTo>
                    <a:lnTo>
                      <a:pt x="48820" y="18142"/>
                    </a:lnTo>
                    <a:lnTo>
                      <a:pt x="75707" y="195799"/>
                    </a:lnTo>
                    <a:lnTo>
                      <a:pt x="82709" y="243180"/>
                    </a:lnTo>
                    <a:lnTo>
                      <a:pt x="85731" y="269135"/>
                    </a:lnTo>
                    <a:lnTo>
                      <a:pt x="85392" y="282808"/>
                    </a:lnTo>
                    <a:lnTo>
                      <a:pt x="82311" y="293345"/>
                    </a:lnTo>
                    <a:lnTo>
                      <a:pt x="63082" y="299968"/>
                    </a:lnTo>
                    <a:lnTo>
                      <a:pt x="35495" y="303742"/>
                    </a:lnTo>
                    <a:lnTo>
                      <a:pt x="10738" y="305439"/>
                    </a:lnTo>
                    <a:lnTo>
                      <a:pt x="0" y="305833"/>
                    </a:lnTo>
                    <a:close/>
                  </a:path>
                </a:pathLst>
              </a:custGeom>
              <a:solidFill>
                <a:srgbClr val="000000">
                  <a:alpha val="24705"/>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grpSp>
        <p:sp>
          <p:nvSpPr>
            <p:cNvPr id="352" name="Google Shape;352;p17"/>
            <p:cNvSpPr/>
            <p:nvPr/>
          </p:nvSpPr>
          <p:spPr>
            <a:xfrm>
              <a:off x="3822800" y="6143149"/>
              <a:ext cx="540128" cy="1453757"/>
            </a:xfrm>
            <a:custGeom>
              <a:avLst/>
              <a:gdLst/>
              <a:ahLst/>
              <a:cxnLst/>
              <a:rect l="l" t="t" r="r" b="b"/>
              <a:pathLst>
                <a:path w="819150" h="1762125" extrusionOk="0">
                  <a:moveTo>
                    <a:pt x="819149" y="1762124"/>
                  </a:moveTo>
                  <a:lnTo>
                    <a:pt x="0" y="1762124"/>
                  </a:lnTo>
                  <a:lnTo>
                    <a:pt x="0" y="372179"/>
                  </a:lnTo>
                  <a:lnTo>
                    <a:pt x="413214" y="0"/>
                  </a:lnTo>
                  <a:lnTo>
                    <a:pt x="819149" y="365310"/>
                  </a:lnTo>
                  <a:lnTo>
                    <a:pt x="819149" y="1762124"/>
                  </a:lnTo>
                  <a:close/>
                </a:path>
              </a:pathLst>
            </a:custGeom>
            <a:solidFill>
              <a:srgbClr val="0083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53" name="Google Shape;353;p17"/>
            <p:cNvSpPr/>
            <p:nvPr/>
          </p:nvSpPr>
          <p:spPr>
            <a:xfrm>
              <a:off x="3879596" y="6544678"/>
              <a:ext cx="431684" cy="1052468"/>
            </a:xfrm>
            <a:custGeom>
              <a:avLst/>
              <a:gdLst/>
              <a:ahLst/>
              <a:cxnLst/>
              <a:rect l="l" t="t" r="r" b="b"/>
              <a:pathLst>
                <a:path w="654684" h="1275714" extrusionOk="0">
                  <a:moveTo>
                    <a:pt x="123101" y="0"/>
                  </a:moveTo>
                  <a:lnTo>
                    <a:pt x="0" y="0"/>
                  </a:lnTo>
                  <a:lnTo>
                    <a:pt x="0" y="122288"/>
                  </a:lnTo>
                  <a:lnTo>
                    <a:pt x="123101" y="122288"/>
                  </a:lnTo>
                  <a:lnTo>
                    <a:pt x="123101" y="0"/>
                  </a:lnTo>
                  <a:close/>
                </a:path>
                <a:path w="654684" h="1275714" extrusionOk="0">
                  <a:moveTo>
                    <a:pt x="388797" y="483171"/>
                  </a:moveTo>
                  <a:lnTo>
                    <a:pt x="265696" y="483171"/>
                  </a:lnTo>
                  <a:lnTo>
                    <a:pt x="265696" y="605472"/>
                  </a:lnTo>
                  <a:lnTo>
                    <a:pt x="388797" y="605472"/>
                  </a:lnTo>
                  <a:lnTo>
                    <a:pt x="388797" y="483171"/>
                  </a:lnTo>
                  <a:close/>
                </a:path>
                <a:path w="654684" h="1275714" extrusionOk="0">
                  <a:moveTo>
                    <a:pt x="439877" y="999121"/>
                  </a:moveTo>
                  <a:lnTo>
                    <a:pt x="214617" y="999121"/>
                  </a:lnTo>
                  <a:lnTo>
                    <a:pt x="214617" y="1275422"/>
                  </a:lnTo>
                  <a:lnTo>
                    <a:pt x="439877" y="1275422"/>
                  </a:lnTo>
                  <a:lnTo>
                    <a:pt x="439877" y="999121"/>
                  </a:lnTo>
                  <a:close/>
                </a:path>
                <a:path w="654684" h="1275714" extrusionOk="0">
                  <a:moveTo>
                    <a:pt x="654138" y="724941"/>
                  </a:moveTo>
                  <a:lnTo>
                    <a:pt x="531050" y="724941"/>
                  </a:lnTo>
                  <a:lnTo>
                    <a:pt x="531050" y="847229"/>
                  </a:lnTo>
                  <a:lnTo>
                    <a:pt x="654138" y="847229"/>
                  </a:lnTo>
                  <a:lnTo>
                    <a:pt x="654138" y="724941"/>
                  </a:lnTo>
                  <a:close/>
                </a:path>
                <a:path w="654684" h="1275714" extrusionOk="0">
                  <a:moveTo>
                    <a:pt x="654138" y="241769"/>
                  </a:moveTo>
                  <a:lnTo>
                    <a:pt x="531050" y="241769"/>
                  </a:lnTo>
                  <a:lnTo>
                    <a:pt x="531050" y="364058"/>
                  </a:lnTo>
                  <a:lnTo>
                    <a:pt x="654138" y="364058"/>
                  </a:lnTo>
                  <a:lnTo>
                    <a:pt x="654138" y="241769"/>
                  </a:lnTo>
                  <a:close/>
                </a:path>
              </a:pathLst>
            </a:custGeom>
            <a:solidFill>
              <a:srgbClr val="0F293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54" name="Google Shape;354;p17"/>
            <p:cNvSpPr/>
            <p:nvPr/>
          </p:nvSpPr>
          <p:spPr>
            <a:xfrm>
              <a:off x="3879596" y="6544678"/>
              <a:ext cx="431684" cy="699375"/>
            </a:xfrm>
            <a:custGeom>
              <a:avLst/>
              <a:gdLst/>
              <a:ahLst/>
              <a:cxnLst/>
              <a:rect l="l" t="t" r="r" b="b"/>
              <a:pathLst>
                <a:path w="654684" h="847725" extrusionOk="0">
                  <a:moveTo>
                    <a:pt x="123101" y="724941"/>
                  </a:moveTo>
                  <a:lnTo>
                    <a:pt x="0" y="724941"/>
                  </a:lnTo>
                  <a:lnTo>
                    <a:pt x="0" y="847229"/>
                  </a:lnTo>
                  <a:lnTo>
                    <a:pt x="123101" y="847229"/>
                  </a:lnTo>
                  <a:lnTo>
                    <a:pt x="123101" y="724941"/>
                  </a:lnTo>
                  <a:close/>
                </a:path>
                <a:path w="654684" h="847725" extrusionOk="0">
                  <a:moveTo>
                    <a:pt x="123101" y="483171"/>
                  </a:moveTo>
                  <a:lnTo>
                    <a:pt x="0" y="483171"/>
                  </a:lnTo>
                  <a:lnTo>
                    <a:pt x="0" y="605472"/>
                  </a:lnTo>
                  <a:lnTo>
                    <a:pt x="123101" y="605472"/>
                  </a:lnTo>
                  <a:lnTo>
                    <a:pt x="123101" y="483171"/>
                  </a:lnTo>
                  <a:close/>
                </a:path>
                <a:path w="654684" h="847725" extrusionOk="0">
                  <a:moveTo>
                    <a:pt x="123101" y="241769"/>
                  </a:moveTo>
                  <a:lnTo>
                    <a:pt x="0" y="241769"/>
                  </a:lnTo>
                  <a:lnTo>
                    <a:pt x="0" y="364058"/>
                  </a:lnTo>
                  <a:lnTo>
                    <a:pt x="123101" y="364058"/>
                  </a:lnTo>
                  <a:lnTo>
                    <a:pt x="123101" y="241769"/>
                  </a:lnTo>
                  <a:close/>
                </a:path>
                <a:path w="654684" h="847725" extrusionOk="0">
                  <a:moveTo>
                    <a:pt x="388797" y="724941"/>
                  </a:moveTo>
                  <a:lnTo>
                    <a:pt x="265696" y="724941"/>
                  </a:lnTo>
                  <a:lnTo>
                    <a:pt x="265696" y="847229"/>
                  </a:lnTo>
                  <a:lnTo>
                    <a:pt x="388797" y="847229"/>
                  </a:lnTo>
                  <a:lnTo>
                    <a:pt x="388797" y="724941"/>
                  </a:lnTo>
                  <a:close/>
                </a:path>
                <a:path w="654684" h="847725" extrusionOk="0">
                  <a:moveTo>
                    <a:pt x="388797" y="241769"/>
                  </a:moveTo>
                  <a:lnTo>
                    <a:pt x="265696" y="241769"/>
                  </a:lnTo>
                  <a:lnTo>
                    <a:pt x="265696" y="364058"/>
                  </a:lnTo>
                  <a:lnTo>
                    <a:pt x="388797" y="364058"/>
                  </a:lnTo>
                  <a:lnTo>
                    <a:pt x="388797" y="241769"/>
                  </a:lnTo>
                  <a:close/>
                </a:path>
                <a:path w="654684" h="847725" extrusionOk="0">
                  <a:moveTo>
                    <a:pt x="388797" y="0"/>
                  </a:moveTo>
                  <a:lnTo>
                    <a:pt x="265696" y="0"/>
                  </a:lnTo>
                  <a:lnTo>
                    <a:pt x="265696" y="122288"/>
                  </a:lnTo>
                  <a:lnTo>
                    <a:pt x="388797" y="122288"/>
                  </a:lnTo>
                  <a:lnTo>
                    <a:pt x="388797" y="0"/>
                  </a:lnTo>
                  <a:close/>
                </a:path>
                <a:path w="654684" h="847725" extrusionOk="0">
                  <a:moveTo>
                    <a:pt x="654138" y="483171"/>
                  </a:moveTo>
                  <a:lnTo>
                    <a:pt x="531050" y="483171"/>
                  </a:lnTo>
                  <a:lnTo>
                    <a:pt x="531050" y="605472"/>
                  </a:lnTo>
                  <a:lnTo>
                    <a:pt x="654138" y="605472"/>
                  </a:lnTo>
                  <a:lnTo>
                    <a:pt x="654138" y="483171"/>
                  </a:lnTo>
                  <a:close/>
                </a:path>
                <a:path w="654684" h="847725" extrusionOk="0">
                  <a:moveTo>
                    <a:pt x="654138" y="0"/>
                  </a:moveTo>
                  <a:lnTo>
                    <a:pt x="531050" y="0"/>
                  </a:lnTo>
                  <a:lnTo>
                    <a:pt x="531050" y="122288"/>
                  </a:lnTo>
                  <a:lnTo>
                    <a:pt x="654138" y="122288"/>
                  </a:lnTo>
                  <a:lnTo>
                    <a:pt x="654138" y="0"/>
                  </a:lnTo>
                  <a:close/>
                </a:path>
              </a:pathLst>
            </a:custGeom>
            <a:solidFill>
              <a:srgbClr val="FDB9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55" name="Google Shape;355;p17"/>
            <p:cNvSpPr/>
            <p:nvPr/>
          </p:nvSpPr>
          <p:spPr>
            <a:xfrm>
              <a:off x="4042869" y="6299573"/>
              <a:ext cx="104789" cy="130256"/>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56" name="Google Shape;356;p17"/>
            <p:cNvSpPr/>
            <p:nvPr/>
          </p:nvSpPr>
          <p:spPr>
            <a:xfrm>
              <a:off x="3822298" y="6143149"/>
              <a:ext cx="272995" cy="1453757"/>
            </a:xfrm>
            <a:custGeom>
              <a:avLst/>
              <a:gdLst/>
              <a:ahLst/>
              <a:cxnLst/>
              <a:rect l="l" t="t" r="r" b="b"/>
              <a:pathLst>
                <a:path w="414020" h="1762125" extrusionOk="0">
                  <a:moveTo>
                    <a:pt x="413976" y="1762125"/>
                  </a:moveTo>
                  <a:lnTo>
                    <a:pt x="0" y="1762125"/>
                  </a:lnTo>
                  <a:lnTo>
                    <a:pt x="0" y="372865"/>
                  </a:lnTo>
                  <a:lnTo>
                    <a:pt x="413976" y="0"/>
                  </a:lnTo>
                  <a:lnTo>
                    <a:pt x="413976" y="1762125"/>
                  </a:lnTo>
                  <a:close/>
                </a:path>
              </a:pathLst>
            </a:custGeom>
            <a:solidFill>
              <a:srgbClr val="000000">
                <a:alpha val="1450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57" name="Google Shape;357;p17"/>
            <p:cNvSpPr/>
            <p:nvPr/>
          </p:nvSpPr>
          <p:spPr>
            <a:xfrm>
              <a:off x="2890199" y="6339466"/>
              <a:ext cx="734826" cy="1242111"/>
            </a:xfrm>
            <a:custGeom>
              <a:avLst/>
              <a:gdLst/>
              <a:ahLst/>
              <a:cxnLst/>
              <a:rect l="l" t="t" r="r" b="b"/>
              <a:pathLst>
                <a:path w="1114425" h="1505585" extrusionOk="0">
                  <a:moveTo>
                    <a:pt x="1114183" y="0"/>
                  </a:moveTo>
                  <a:lnTo>
                    <a:pt x="1032408" y="0"/>
                  </a:lnTo>
                  <a:lnTo>
                    <a:pt x="1032408" y="613727"/>
                  </a:lnTo>
                  <a:lnTo>
                    <a:pt x="1032408" y="641908"/>
                  </a:lnTo>
                  <a:lnTo>
                    <a:pt x="1032408" y="718172"/>
                  </a:lnTo>
                  <a:lnTo>
                    <a:pt x="927328" y="718172"/>
                  </a:lnTo>
                  <a:lnTo>
                    <a:pt x="927328" y="641908"/>
                  </a:lnTo>
                  <a:lnTo>
                    <a:pt x="927328" y="613727"/>
                  </a:lnTo>
                  <a:lnTo>
                    <a:pt x="1032408" y="613727"/>
                  </a:lnTo>
                  <a:lnTo>
                    <a:pt x="1032408" y="0"/>
                  </a:lnTo>
                  <a:lnTo>
                    <a:pt x="831024" y="0"/>
                  </a:lnTo>
                  <a:lnTo>
                    <a:pt x="831024" y="613727"/>
                  </a:lnTo>
                  <a:lnTo>
                    <a:pt x="831024" y="641908"/>
                  </a:lnTo>
                  <a:lnTo>
                    <a:pt x="725932" y="641908"/>
                  </a:lnTo>
                  <a:lnTo>
                    <a:pt x="725932" y="613727"/>
                  </a:lnTo>
                  <a:lnTo>
                    <a:pt x="831024" y="613727"/>
                  </a:lnTo>
                  <a:lnTo>
                    <a:pt x="831024" y="0"/>
                  </a:lnTo>
                  <a:lnTo>
                    <a:pt x="644156" y="0"/>
                  </a:lnTo>
                  <a:lnTo>
                    <a:pt x="644156" y="501370"/>
                  </a:lnTo>
                  <a:lnTo>
                    <a:pt x="469722" y="501370"/>
                  </a:lnTo>
                  <a:lnTo>
                    <a:pt x="469722" y="0"/>
                  </a:lnTo>
                  <a:lnTo>
                    <a:pt x="388251" y="0"/>
                  </a:lnTo>
                  <a:lnTo>
                    <a:pt x="388251" y="613727"/>
                  </a:lnTo>
                  <a:lnTo>
                    <a:pt x="388251" y="641908"/>
                  </a:lnTo>
                  <a:lnTo>
                    <a:pt x="388251" y="718172"/>
                  </a:lnTo>
                  <a:lnTo>
                    <a:pt x="283159" y="718172"/>
                  </a:lnTo>
                  <a:lnTo>
                    <a:pt x="283159" y="641908"/>
                  </a:lnTo>
                  <a:lnTo>
                    <a:pt x="283159" y="613727"/>
                  </a:lnTo>
                  <a:lnTo>
                    <a:pt x="388251" y="613727"/>
                  </a:lnTo>
                  <a:lnTo>
                    <a:pt x="388251" y="0"/>
                  </a:lnTo>
                  <a:lnTo>
                    <a:pt x="0" y="0"/>
                  </a:lnTo>
                  <a:lnTo>
                    <a:pt x="0" y="501370"/>
                  </a:lnTo>
                  <a:lnTo>
                    <a:pt x="0" y="613727"/>
                  </a:lnTo>
                  <a:lnTo>
                    <a:pt x="0" y="641908"/>
                  </a:lnTo>
                  <a:lnTo>
                    <a:pt x="0" y="718172"/>
                  </a:lnTo>
                  <a:lnTo>
                    <a:pt x="0" y="1505381"/>
                  </a:lnTo>
                  <a:lnTo>
                    <a:pt x="469722" y="1505381"/>
                  </a:lnTo>
                  <a:lnTo>
                    <a:pt x="469722" y="718172"/>
                  </a:lnTo>
                  <a:lnTo>
                    <a:pt x="469722" y="641908"/>
                  </a:lnTo>
                  <a:lnTo>
                    <a:pt x="644156" y="641908"/>
                  </a:lnTo>
                  <a:lnTo>
                    <a:pt x="644156" y="718172"/>
                  </a:lnTo>
                  <a:lnTo>
                    <a:pt x="644156" y="1505381"/>
                  </a:lnTo>
                  <a:lnTo>
                    <a:pt x="1114183" y="1505381"/>
                  </a:lnTo>
                  <a:lnTo>
                    <a:pt x="1114183" y="718172"/>
                  </a:lnTo>
                  <a:lnTo>
                    <a:pt x="1114183" y="641908"/>
                  </a:lnTo>
                  <a:lnTo>
                    <a:pt x="1114183" y="613727"/>
                  </a:lnTo>
                  <a:lnTo>
                    <a:pt x="1114183" y="501370"/>
                  </a:lnTo>
                  <a:lnTo>
                    <a:pt x="1114183" y="0"/>
                  </a:lnTo>
                  <a:close/>
                </a:path>
              </a:pathLst>
            </a:custGeom>
            <a:solidFill>
              <a:srgbClr val="66AD6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58" name="Google Shape;358;p17"/>
            <p:cNvSpPr/>
            <p:nvPr/>
          </p:nvSpPr>
          <p:spPr>
            <a:xfrm>
              <a:off x="2943919" y="6657815"/>
              <a:ext cx="627219" cy="462583"/>
            </a:xfrm>
            <a:custGeom>
              <a:avLst/>
              <a:gdLst/>
              <a:ahLst/>
              <a:cxnLst/>
              <a:rect l="l" t="t" r="r" b="b"/>
              <a:pathLst>
                <a:path w="951229" h="560704" extrusionOk="0">
                  <a:moveTo>
                    <a:pt x="105079" y="455688"/>
                  </a:moveTo>
                  <a:lnTo>
                    <a:pt x="0" y="455688"/>
                  </a:lnTo>
                  <a:lnTo>
                    <a:pt x="0" y="560133"/>
                  </a:lnTo>
                  <a:lnTo>
                    <a:pt x="105079" y="560133"/>
                  </a:lnTo>
                  <a:lnTo>
                    <a:pt x="105079" y="455688"/>
                  </a:lnTo>
                  <a:close/>
                </a:path>
                <a:path w="951229" h="560704" extrusionOk="0">
                  <a:moveTo>
                    <a:pt x="306781" y="455688"/>
                  </a:moveTo>
                  <a:lnTo>
                    <a:pt x="201688" y="455688"/>
                  </a:lnTo>
                  <a:lnTo>
                    <a:pt x="201688" y="560133"/>
                  </a:lnTo>
                  <a:lnTo>
                    <a:pt x="306781" y="560133"/>
                  </a:lnTo>
                  <a:lnTo>
                    <a:pt x="306781" y="455688"/>
                  </a:lnTo>
                  <a:close/>
                </a:path>
                <a:path w="951229" h="560704" extrusionOk="0">
                  <a:moveTo>
                    <a:pt x="749554" y="0"/>
                  </a:moveTo>
                  <a:lnTo>
                    <a:pt x="644461" y="0"/>
                  </a:lnTo>
                  <a:lnTo>
                    <a:pt x="644461" y="104444"/>
                  </a:lnTo>
                  <a:lnTo>
                    <a:pt x="749554" y="104444"/>
                  </a:lnTo>
                  <a:lnTo>
                    <a:pt x="749554" y="0"/>
                  </a:lnTo>
                  <a:close/>
                </a:path>
                <a:path w="951229" h="560704" extrusionOk="0">
                  <a:moveTo>
                    <a:pt x="950937" y="455688"/>
                  </a:moveTo>
                  <a:lnTo>
                    <a:pt x="845858" y="455688"/>
                  </a:lnTo>
                  <a:lnTo>
                    <a:pt x="845858" y="560133"/>
                  </a:lnTo>
                  <a:lnTo>
                    <a:pt x="950937" y="560133"/>
                  </a:lnTo>
                  <a:lnTo>
                    <a:pt x="950937" y="455688"/>
                  </a:lnTo>
                  <a:close/>
                </a:path>
              </a:pathLst>
            </a:custGeom>
            <a:solidFill>
              <a:srgbClr val="FDB9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59" name="Google Shape;359;p17"/>
            <p:cNvSpPr/>
            <p:nvPr/>
          </p:nvSpPr>
          <p:spPr>
            <a:xfrm>
              <a:off x="2943919" y="6469837"/>
              <a:ext cx="627219" cy="1111666"/>
            </a:xfrm>
            <a:custGeom>
              <a:avLst/>
              <a:gdLst/>
              <a:ahLst/>
              <a:cxnLst/>
              <a:rect l="l" t="t" r="r" b="b"/>
              <a:pathLst>
                <a:path w="951229" h="1347470" extrusionOk="0">
                  <a:moveTo>
                    <a:pt x="105079" y="911390"/>
                  </a:moveTo>
                  <a:lnTo>
                    <a:pt x="0" y="911390"/>
                  </a:lnTo>
                  <a:lnTo>
                    <a:pt x="0" y="1015834"/>
                  </a:lnTo>
                  <a:lnTo>
                    <a:pt x="105079" y="1015834"/>
                  </a:lnTo>
                  <a:lnTo>
                    <a:pt x="105079" y="911390"/>
                  </a:lnTo>
                  <a:close/>
                </a:path>
                <a:path w="951229" h="1347470" extrusionOk="0">
                  <a:moveTo>
                    <a:pt x="105079" y="455701"/>
                  </a:moveTo>
                  <a:lnTo>
                    <a:pt x="0" y="455701"/>
                  </a:lnTo>
                  <a:lnTo>
                    <a:pt x="0" y="560133"/>
                  </a:lnTo>
                  <a:lnTo>
                    <a:pt x="105079" y="560133"/>
                  </a:lnTo>
                  <a:lnTo>
                    <a:pt x="105079" y="455701"/>
                  </a:lnTo>
                  <a:close/>
                </a:path>
                <a:path w="951229" h="1347470" extrusionOk="0">
                  <a:moveTo>
                    <a:pt x="105079" y="227850"/>
                  </a:moveTo>
                  <a:lnTo>
                    <a:pt x="0" y="227850"/>
                  </a:lnTo>
                  <a:lnTo>
                    <a:pt x="0" y="332295"/>
                  </a:lnTo>
                  <a:lnTo>
                    <a:pt x="105079" y="332295"/>
                  </a:lnTo>
                  <a:lnTo>
                    <a:pt x="105079" y="227850"/>
                  </a:lnTo>
                  <a:close/>
                </a:path>
                <a:path w="951229" h="1347470" extrusionOk="0">
                  <a:moveTo>
                    <a:pt x="105079" y="0"/>
                  </a:moveTo>
                  <a:lnTo>
                    <a:pt x="0" y="0"/>
                  </a:lnTo>
                  <a:lnTo>
                    <a:pt x="0" y="104444"/>
                  </a:lnTo>
                  <a:lnTo>
                    <a:pt x="105079" y="104444"/>
                  </a:lnTo>
                  <a:lnTo>
                    <a:pt x="105079" y="0"/>
                  </a:lnTo>
                  <a:close/>
                </a:path>
                <a:path w="951229" h="1347470" extrusionOk="0">
                  <a:moveTo>
                    <a:pt x="217436" y="1183792"/>
                  </a:moveTo>
                  <a:lnTo>
                    <a:pt x="105384" y="1183792"/>
                  </a:lnTo>
                  <a:lnTo>
                    <a:pt x="105384" y="1346923"/>
                  </a:lnTo>
                  <a:lnTo>
                    <a:pt x="217436" y="1346923"/>
                  </a:lnTo>
                  <a:lnTo>
                    <a:pt x="217436" y="1183792"/>
                  </a:lnTo>
                  <a:close/>
                </a:path>
                <a:path w="951229" h="1347470" extrusionOk="0">
                  <a:moveTo>
                    <a:pt x="306781" y="911390"/>
                  </a:moveTo>
                  <a:lnTo>
                    <a:pt x="201688" y="911390"/>
                  </a:lnTo>
                  <a:lnTo>
                    <a:pt x="201688" y="1015834"/>
                  </a:lnTo>
                  <a:lnTo>
                    <a:pt x="306781" y="1015834"/>
                  </a:lnTo>
                  <a:lnTo>
                    <a:pt x="306781" y="911390"/>
                  </a:lnTo>
                  <a:close/>
                </a:path>
                <a:path w="951229" h="1347470" extrusionOk="0">
                  <a:moveTo>
                    <a:pt x="306781" y="455701"/>
                  </a:moveTo>
                  <a:lnTo>
                    <a:pt x="201688" y="455701"/>
                  </a:lnTo>
                  <a:lnTo>
                    <a:pt x="201688" y="560133"/>
                  </a:lnTo>
                  <a:lnTo>
                    <a:pt x="306781" y="560133"/>
                  </a:lnTo>
                  <a:lnTo>
                    <a:pt x="306781" y="455701"/>
                  </a:lnTo>
                  <a:close/>
                </a:path>
                <a:path w="951229" h="1347470" extrusionOk="0">
                  <a:moveTo>
                    <a:pt x="306781" y="227850"/>
                  </a:moveTo>
                  <a:lnTo>
                    <a:pt x="201688" y="227850"/>
                  </a:lnTo>
                  <a:lnTo>
                    <a:pt x="201688" y="332295"/>
                  </a:lnTo>
                  <a:lnTo>
                    <a:pt x="306781" y="332295"/>
                  </a:lnTo>
                  <a:lnTo>
                    <a:pt x="306781" y="227850"/>
                  </a:lnTo>
                  <a:close/>
                </a:path>
                <a:path w="951229" h="1347470" extrusionOk="0">
                  <a:moveTo>
                    <a:pt x="306781" y="0"/>
                  </a:moveTo>
                  <a:lnTo>
                    <a:pt x="201688" y="0"/>
                  </a:lnTo>
                  <a:lnTo>
                    <a:pt x="201688" y="104444"/>
                  </a:lnTo>
                  <a:lnTo>
                    <a:pt x="306781" y="104444"/>
                  </a:lnTo>
                  <a:lnTo>
                    <a:pt x="306781" y="0"/>
                  </a:lnTo>
                  <a:close/>
                </a:path>
                <a:path w="951229" h="1347470" extrusionOk="0">
                  <a:moveTo>
                    <a:pt x="749554" y="911390"/>
                  </a:moveTo>
                  <a:lnTo>
                    <a:pt x="644461" y="911390"/>
                  </a:lnTo>
                  <a:lnTo>
                    <a:pt x="644461" y="1015834"/>
                  </a:lnTo>
                  <a:lnTo>
                    <a:pt x="749554" y="1015834"/>
                  </a:lnTo>
                  <a:lnTo>
                    <a:pt x="749554" y="911390"/>
                  </a:lnTo>
                  <a:close/>
                </a:path>
                <a:path w="951229" h="1347470" extrusionOk="0">
                  <a:moveTo>
                    <a:pt x="749554" y="683539"/>
                  </a:moveTo>
                  <a:lnTo>
                    <a:pt x="644461" y="683539"/>
                  </a:lnTo>
                  <a:lnTo>
                    <a:pt x="644461" y="787984"/>
                  </a:lnTo>
                  <a:lnTo>
                    <a:pt x="749554" y="787984"/>
                  </a:lnTo>
                  <a:lnTo>
                    <a:pt x="749554" y="683539"/>
                  </a:lnTo>
                  <a:close/>
                </a:path>
                <a:path w="951229" h="1347470" extrusionOk="0">
                  <a:moveTo>
                    <a:pt x="749554" y="455701"/>
                  </a:moveTo>
                  <a:lnTo>
                    <a:pt x="644461" y="455701"/>
                  </a:lnTo>
                  <a:lnTo>
                    <a:pt x="644461" y="560133"/>
                  </a:lnTo>
                  <a:lnTo>
                    <a:pt x="749554" y="560133"/>
                  </a:lnTo>
                  <a:lnTo>
                    <a:pt x="749554" y="455701"/>
                  </a:lnTo>
                  <a:close/>
                </a:path>
                <a:path w="951229" h="1347470" extrusionOk="0">
                  <a:moveTo>
                    <a:pt x="749554" y="0"/>
                  </a:moveTo>
                  <a:lnTo>
                    <a:pt x="644461" y="0"/>
                  </a:lnTo>
                  <a:lnTo>
                    <a:pt x="644461" y="104444"/>
                  </a:lnTo>
                  <a:lnTo>
                    <a:pt x="749554" y="104444"/>
                  </a:lnTo>
                  <a:lnTo>
                    <a:pt x="749554" y="0"/>
                  </a:lnTo>
                  <a:close/>
                </a:path>
                <a:path w="951229" h="1347470" extrusionOk="0">
                  <a:moveTo>
                    <a:pt x="861606" y="1183792"/>
                  </a:moveTo>
                  <a:lnTo>
                    <a:pt x="749554" y="1183792"/>
                  </a:lnTo>
                  <a:lnTo>
                    <a:pt x="749554" y="1346923"/>
                  </a:lnTo>
                  <a:lnTo>
                    <a:pt x="861606" y="1346923"/>
                  </a:lnTo>
                  <a:lnTo>
                    <a:pt x="861606" y="1183792"/>
                  </a:lnTo>
                  <a:close/>
                </a:path>
                <a:path w="951229" h="1347470" extrusionOk="0">
                  <a:moveTo>
                    <a:pt x="950937" y="911390"/>
                  </a:moveTo>
                  <a:lnTo>
                    <a:pt x="845858" y="911390"/>
                  </a:lnTo>
                  <a:lnTo>
                    <a:pt x="845858" y="1015834"/>
                  </a:lnTo>
                  <a:lnTo>
                    <a:pt x="950937" y="1015834"/>
                  </a:lnTo>
                  <a:lnTo>
                    <a:pt x="950937" y="911390"/>
                  </a:lnTo>
                  <a:close/>
                </a:path>
                <a:path w="951229" h="1347470" extrusionOk="0">
                  <a:moveTo>
                    <a:pt x="950937" y="455701"/>
                  </a:moveTo>
                  <a:lnTo>
                    <a:pt x="845858" y="455701"/>
                  </a:lnTo>
                  <a:lnTo>
                    <a:pt x="845858" y="560133"/>
                  </a:lnTo>
                  <a:lnTo>
                    <a:pt x="950937" y="560133"/>
                  </a:lnTo>
                  <a:lnTo>
                    <a:pt x="950937" y="455701"/>
                  </a:lnTo>
                  <a:close/>
                </a:path>
                <a:path w="951229" h="1347470" extrusionOk="0">
                  <a:moveTo>
                    <a:pt x="950937" y="227850"/>
                  </a:moveTo>
                  <a:lnTo>
                    <a:pt x="845858" y="227850"/>
                  </a:lnTo>
                  <a:lnTo>
                    <a:pt x="845858" y="332295"/>
                  </a:lnTo>
                  <a:lnTo>
                    <a:pt x="950937" y="332295"/>
                  </a:lnTo>
                  <a:lnTo>
                    <a:pt x="950937" y="227850"/>
                  </a:lnTo>
                  <a:close/>
                </a:path>
                <a:path w="951229" h="1347470" extrusionOk="0">
                  <a:moveTo>
                    <a:pt x="950937" y="0"/>
                  </a:moveTo>
                  <a:lnTo>
                    <a:pt x="845858" y="0"/>
                  </a:lnTo>
                  <a:lnTo>
                    <a:pt x="845858" y="104444"/>
                  </a:lnTo>
                  <a:lnTo>
                    <a:pt x="950937" y="104444"/>
                  </a:lnTo>
                  <a:lnTo>
                    <a:pt x="950937" y="0"/>
                  </a:lnTo>
                  <a:close/>
                </a:path>
              </a:pathLst>
            </a:custGeom>
            <a:solidFill>
              <a:srgbClr val="0F293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60" name="Google Shape;360;p17"/>
            <p:cNvSpPr/>
            <p:nvPr/>
          </p:nvSpPr>
          <p:spPr>
            <a:xfrm>
              <a:off x="3200124" y="6753410"/>
              <a:ext cx="115144" cy="116301"/>
            </a:xfrm>
            <a:custGeom>
              <a:avLst/>
              <a:gdLst/>
              <a:ahLst/>
              <a:cxnLst/>
              <a:rect l="l" t="t" r="r" b="b"/>
              <a:pathLst>
                <a:path w="174625" h="140970" extrusionOk="0">
                  <a:moveTo>
                    <a:pt x="174441" y="140562"/>
                  </a:moveTo>
                  <a:lnTo>
                    <a:pt x="0" y="140562"/>
                  </a:lnTo>
                  <a:lnTo>
                    <a:pt x="0" y="0"/>
                  </a:lnTo>
                  <a:lnTo>
                    <a:pt x="174441" y="0"/>
                  </a:lnTo>
                  <a:lnTo>
                    <a:pt x="174441" y="140562"/>
                  </a:lnTo>
                  <a:close/>
                </a:path>
              </a:pathLst>
            </a:custGeom>
            <a:solidFill>
              <a:srgbClr val="000000">
                <a:alpha val="1254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grpSp>
      <p:sp>
        <p:nvSpPr>
          <p:cNvPr id="361" name="Google Shape;361;p17"/>
          <p:cNvSpPr/>
          <p:nvPr/>
        </p:nvSpPr>
        <p:spPr>
          <a:xfrm>
            <a:off x="3262896" y="4213918"/>
            <a:ext cx="2433051" cy="2367935"/>
          </a:xfrm>
          <a:custGeom>
            <a:avLst/>
            <a:gdLst/>
            <a:ahLst/>
            <a:cxnLst/>
            <a:rect l="l" t="t" r="r" b="b"/>
            <a:pathLst>
              <a:path w="1343025" h="1400175" extrusionOk="0">
                <a:moveTo>
                  <a:pt x="1343025" y="1399694"/>
                </a:moveTo>
                <a:lnTo>
                  <a:pt x="0" y="1399694"/>
                </a:lnTo>
                <a:lnTo>
                  <a:pt x="0" y="347964"/>
                </a:lnTo>
                <a:lnTo>
                  <a:pt x="454035" y="347964"/>
                </a:lnTo>
                <a:lnTo>
                  <a:pt x="454035" y="202115"/>
                </a:lnTo>
                <a:lnTo>
                  <a:pt x="671512" y="0"/>
                </a:lnTo>
                <a:lnTo>
                  <a:pt x="896566" y="202115"/>
                </a:lnTo>
                <a:lnTo>
                  <a:pt x="896566" y="651138"/>
                </a:lnTo>
                <a:lnTo>
                  <a:pt x="1343025" y="651138"/>
                </a:lnTo>
                <a:lnTo>
                  <a:pt x="1343025" y="1399694"/>
                </a:lnTo>
                <a:close/>
              </a:path>
            </a:pathLst>
          </a:custGeom>
          <a:solidFill>
            <a:srgbClr val="F170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62" name="Google Shape;362;p17"/>
          <p:cNvSpPr/>
          <p:nvPr/>
        </p:nvSpPr>
        <p:spPr>
          <a:xfrm>
            <a:off x="4369106" y="5574525"/>
            <a:ext cx="262288" cy="244849"/>
          </a:xfrm>
          <a:custGeom>
            <a:avLst/>
            <a:gdLst/>
            <a:ahLst/>
            <a:cxnLst/>
            <a:rect l="l" t="t" r="r" b="b"/>
            <a:pathLst>
              <a:path w="144780" h="144779" extrusionOk="0">
                <a:moveTo>
                  <a:pt x="144516" y="144168"/>
                </a:moveTo>
                <a:lnTo>
                  <a:pt x="0" y="144168"/>
                </a:lnTo>
                <a:lnTo>
                  <a:pt x="0" y="0"/>
                </a:lnTo>
                <a:lnTo>
                  <a:pt x="144516" y="0"/>
                </a:lnTo>
                <a:lnTo>
                  <a:pt x="144516" y="144168"/>
                </a:lnTo>
                <a:close/>
              </a:path>
            </a:pathLst>
          </a:custGeom>
          <a:solidFill>
            <a:srgbClr val="FDB9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63" name="Google Shape;363;p17"/>
          <p:cNvSpPr/>
          <p:nvPr/>
        </p:nvSpPr>
        <p:spPr>
          <a:xfrm>
            <a:off x="3555183" y="5071285"/>
            <a:ext cx="1877415" cy="1251087"/>
          </a:xfrm>
          <a:custGeom>
            <a:avLst/>
            <a:gdLst/>
            <a:ahLst/>
            <a:cxnLst/>
            <a:rect l="l" t="t" r="r" b="b"/>
            <a:pathLst>
              <a:path w="1036320" h="739775" extrusionOk="0">
                <a:moveTo>
                  <a:pt x="144513" y="595147"/>
                </a:moveTo>
                <a:lnTo>
                  <a:pt x="0" y="595147"/>
                </a:lnTo>
                <a:lnTo>
                  <a:pt x="0" y="739317"/>
                </a:lnTo>
                <a:lnTo>
                  <a:pt x="144513" y="739317"/>
                </a:lnTo>
                <a:lnTo>
                  <a:pt x="144513" y="595147"/>
                </a:lnTo>
                <a:close/>
              </a:path>
              <a:path w="1036320" h="739775" extrusionOk="0">
                <a:moveTo>
                  <a:pt x="144513" y="297573"/>
                </a:moveTo>
                <a:lnTo>
                  <a:pt x="0" y="297573"/>
                </a:lnTo>
                <a:lnTo>
                  <a:pt x="0" y="441744"/>
                </a:lnTo>
                <a:lnTo>
                  <a:pt x="144513" y="441744"/>
                </a:lnTo>
                <a:lnTo>
                  <a:pt x="144513" y="297573"/>
                </a:lnTo>
                <a:close/>
              </a:path>
              <a:path w="1036320" h="739775" extrusionOk="0">
                <a:moveTo>
                  <a:pt x="144513" y="0"/>
                </a:moveTo>
                <a:lnTo>
                  <a:pt x="0" y="0"/>
                </a:lnTo>
                <a:lnTo>
                  <a:pt x="0" y="144170"/>
                </a:lnTo>
                <a:lnTo>
                  <a:pt x="144513" y="144170"/>
                </a:lnTo>
                <a:lnTo>
                  <a:pt x="144513" y="0"/>
                </a:lnTo>
                <a:close/>
              </a:path>
              <a:path w="1036320" h="739775" extrusionOk="0">
                <a:moveTo>
                  <a:pt x="593775" y="595147"/>
                </a:moveTo>
                <a:lnTo>
                  <a:pt x="449262" y="595147"/>
                </a:lnTo>
                <a:lnTo>
                  <a:pt x="449262" y="739317"/>
                </a:lnTo>
                <a:lnTo>
                  <a:pt x="593775" y="739317"/>
                </a:lnTo>
                <a:lnTo>
                  <a:pt x="593775" y="595147"/>
                </a:lnTo>
                <a:close/>
              </a:path>
              <a:path w="1036320" h="739775" extrusionOk="0">
                <a:moveTo>
                  <a:pt x="593775" y="0"/>
                </a:moveTo>
                <a:lnTo>
                  <a:pt x="449262" y="0"/>
                </a:lnTo>
                <a:lnTo>
                  <a:pt x="449262" y="144170"/>
                </a:lnTo>
                <a:lnTo>
                  <a:pt x="593775" y="144170"/>
                </a:lnTo>
                <a:lnTo>
                  <a:pt x="593775" y="0"/>
                </a:lnTo>
                <a:close/>
              </a:path>
              <a:path w="1036320" h="739775" extrusionOk="0">
                <a:moveTo>
                  <a:pt x="1036307" y="595147"/>
                </a:moveTo>
                <a:lnTo>
                  <a:pt x="891794" y="595147"/>
                </a:lnTo>
                <a:lnTo>
                  <a:pt x="891794" y="739317"/>
                </a:lnTo>
                <a:lnTo>
                  <a:pt x="1036307" y="739317"/>
                </a:lnTo>
                <a:lnTo>
                  <a:pt x="1036307" y="595147"/>
                </a:lnTo>
                <a:close/>
              </a:path>
              <a:path w="1036320" h="739775" extrusionOk="0">
                <a:moveTo>
                  <a:pt x="1036307" y="297573"/>
                </a:moveTo>
                <a:lnTo>
                  <a:pt x="891794" y="297573"/>
                </a:lnTo>
                <a:lnTo>
                  <a:pt x="891794" y="441744"/>
                </a:lnTo>
                <a:lnTo>
                  <a:pt x="1036307" y="441744"/>
                </a:lnTo>
                <a:lnTo>
                  <a:pt x="1036307" y="297573"/>
                </a:lnTo>
                <a:close/>
              </a:path>
            </a:pathLst>
          </a:custGeom>
          <a:solidFill>
            <a:srgbClr val="0F293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64" name="Google Shape;364;p17"/>
          <p:cNvSpPr/>
          <p:nvPr/>
        </p:nvSpPr>
        <p:spPr>
          <a:xfrm>
            <a:off x="4369081" y="4589802"/>
            <a:ext cx="261301" cy="24334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65" name="Google Shape;365;p17"/>
          <p:cNvSpPr/>
          <p:nvPr/>
        </p:nvSpPr>
        <p:spPr>
          <a:xfrm>
            <a:off x="3262896" y="4802397"/>
            <a:ext cx="2433051" cy="1779442"/>
          </a:xfrm>
          <a:custGeom>
            <a:avLst/>
            <a:gdLst/>
            <a:ahLst/>
            <a:cxnLst/>
            <a:rect l="l" t="t" r="r" b="b"/>
            <a:pathLst>
              <a:path w="1343025" h="1052195" extrusionOk="0">
                <a:moveTo>
                  <a:pt x="454025" y="0"/>
                </a:moveTo>
                <a:lnTo>
                  <a:pt x="0" y="0"/>
                </a:lnTo>
                <a:lnTo>
                  <a:pt x="0" y="1051725"/>
                </a:lnTo>
                <a:lnTo>
                  <a:pt x="454025" y="1051725"/>
                </a:lnTo>
                <a:lnTo>
                  <a:pt x="454025" y="0"/>
                </a:lnTo>
                <a:close/>
              </a:path>
              <a:path w="1343025" h="1052195" extrusionOk="0">
                <a:moveTo>
                  <a:pt x="1343025" y="303174"/>
                </a:moveTo>
                <a:lnTo>
                  <a:pt x="896556" y="303174"/>
                </a:lnTo>
                <a:lnTo>
                  <a:pt x="896556" y="1051725"/>
                </a:lnTo>
                <a:lnTo>
                  <a:pt x="1343025" y="1051725"/>
                </a:lnTo>
                <a:lnTo>
                  <a:pt x="1343025" y="303174"/>
                </a:lnTo>
                <a:close/>
              </a:path>
            </a:pathLst>
          </a:custGeom>
          <a:solidFill>
            <a:srgbClr val="000000">
              <a:alpha val="1450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grpSp>
        <p:nvGrpSpPr>
          <p:cNvPr id="366" name="Google Shape;366;p17"/>
          <p:cNvGrpSpPr/>
          <p:nvPr/>
        </p:nvGrpSpPr>
        <p:grpSpPr>
          <a:xfrm>
            <a:off x="74830" y="3528897"/>
            <a:ext cx="2696907" cy="3045539"/>
            <a:chOff x="27227" y="5257800"/>
            <a:chExt cx="981595" cy="1804718"/>
          </a:xfrm>
        </p:grpSpPr>
        <p:sp>
          <p:nvSpPr>
            <p:cNvPr id="367" name="Google Shape;367;p17"/>
            <p:cNvSpPr/>
            <p:nvPr/>
          </p:nvSpPr>
          <p:spPr>
            <a:xfrm>
              <a:off x="232545" y="6631581"/>
              <a:ext cx="87090" cy="430819"/>
            </a:xfrm>
            <a:custGeom>
              <a:avLst/>
              <a:gdLst/>
              <a:ahLst/>
              <a:cxnLst/>
              <a:rect l="l" t="t" r="r" b="b"/>
              <a:pathLst>
                <a:path w="132080" h="429895" extrusionOk="0">
                  <a:moveTo>
                    <a:pt x="88509" y="429590"/>
                  </a:moveTo>
                  <a:lnTo>
                    <a:pt x="43125" y="429590"/>
                  </a:lnTo>
                  <a:lnTo>
                    <a:pt x="40198" y="429178"/>
                  </a:lnTo>
                  <a:lnTo>
                    <a:pt x="19278" y="419358"/>
                  </a:lnTo>
                  <a:lnTo>
                    <a:pt x="5172" y="404791"/>
                  </a:lnTo>
                  <a:lnTo>
                    <a:pt x="0" y="386953"/>
                  </a:lnTo>
                  <a:lnTo>
                    <a:pt x="0" y="45821"/>
                  </a:lnTo>
                  <a:lnTo>
                    <a:pt x="5172" y="27986"/>
                  </a:lnTo>
                  <a:lnTo>
                    <a:pt x="19277" y="13421"/>
                  </a:lnTo>
                  <a:lnTo>
                    <a:pt x="40198" y="3600"/>
                  </a:lnTo>
                  <a:lnTo>
                    <a:pt x="65815" y="0"/>
                  </a:lnTo>
                  <a:lnTo>
                    <a:pt x="91435" y="3600"/>
                  </a:lnTo>
                  <a:lnTo>
                    <a:pt x="112356" y="13421"/>
                  </a:lnTo>
                  <a:lnTo>
                    <a:pt x="126460" y="27986"/>
                  </a:lnTo>
                  <a:lnTo>
                    <a:pt x="131632" y="45821"/>
                  </a:lnTo>
                  <a:lnTo>
                    <a:pt x="131632" y="386953"/>
                  </a:lnTo>
                  <a:lnTo>
                    <a:pt x="126461" y="404791"/>
                  </a:lnTo>
                  <a:lnTo>
                    <a:pt x="112357" y="419358"/>
                  </a:lnTo>
                  <a:lnTo>
                    <a:pt x="91436" y="429178"/>
                  </a:lnTo>
                  <a:lnTo>
                    <a:pt x="88509" y="429590"/>
                  </a:lnTo>
                  <a:close/>
                </a:path>
              </a:pathLst>
            </a:custGeom>
            <a:solidFill>
              <a:srgbClr val="A87C4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68" name="Google Shape;368;p17"/>
            <p:cNvSpPr/>
            <p:nvPr/>
          </p:nvSpPr>
          <p:spPr>
            <a:xfrm>
              <a:off x="127241" y="6643467"/>
              <a:ext cx="60712" cy="418729"/>
            </a:xfrm>
            <a:custGeom>
              <a:avLst/>
              <a:gdLst/>
              <a:ahLst/>
              <a:cxnLst/>
              <a:rect l="l" t="t" r="r" b="b"/>
              <a:pathLst>
                <a:path w="92075" h="417829" extrusionOk="0">
                  <a:moveTo>
                    <a:pt x="68249" y="417730"/>
                  </a:moveTo>
                  <a:lnTo>
                    <a:pt x="23349" y="417730"/>
                  </a:lnTo>
                  <a:lnTo>
                    <a:pt x="13414" y="410568"/>
                  </a:lnTo>
                  <a:lnTo>
                    <a:pt x="3599" y="395003"/>
                  </a:lnTo>
                  <a:lnTo>
                    <a:pt x="0" y="375942"/>
                  </a:lnTo>
                  <a:lnTo>
                    <a:pt x="0" y="48967"/>
                  </a:lnTo>
                  <a:lnTo>
                    <a:pt x="3599" y="29905"/>
                  </a:lnTo>
                  <a:lnTo>
                    <a:pt x="13414" y="14341"/>
                  </a:lnTo>
                  <a:lnTo>
                    <a:pt x="27971" y="3847"/>
                  </a:lnTo>
                  <a:lnTo>
                    <a:pt x="45798" y="0"/>
                  </a:lnTo>
                  <a:lnTo>
                    <a:pt x="63627" y="3847"/>
                  </a:lnTo>
                  <a:lnTo>
                    <a:pt x="78185" y="14341"/>
                  </a:lnTo>
                  <a:lnTo>
                    <a:pt x="88001" y="29905"/>
                  </a:lnTo>
                  <a:lnTo>
                    <a:pt x="91600" y="48967"/>
                  </a:lnTo>
                  <a:lnTo>
                    <a:pt x="91600" y="375942"/>
                  </a:lnTo>
                  <a:lnTo>
                    <a:pt x="88001" y="395003"/>
                  </a:lnTo>
                  <a:lnTo>
                    <a:pt x="78185" y="410568"/>
                  </a:lnTo>
                  <a:lnTo>
                    <a:pt x="68249" y="417730"/>
                  </a:lnTo>
                  <a:close/>
                </a:path>
              </a:pathLst>
            </a:custGeom>
            <a:solidFill>
              <a:srgbClr val="8A5D3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69" name="Google Shape;369;p17"/>
            <p:cNvSpPr/>
            <p:nvPr/>
          </p:nvSpPr>
          <p:spPr>
            <a:xfrm>
              <a:off x="116271" y="6372683"/>
              <a:ext cx="275507" cy="329001"/>
            </a:xfrm>
            <a:custGeom>
              <a:avLst/>
              <a:gdLst/>
              <a:ahLst/>
              <a:cxnLst/>
              <a:rect l="l" t="t" r="r" b="b"/>
              <a:pathLst>
                <a:path w="417830" h="328295" extrusionOk="0">
                  <a:moveTo>
                    <a:pt x="140041" y="328207"/>
                  </a:moveTo>
                  <a:lnTo>
                    <a:pt x="102375" y="320598"/>
                  </a:lnTo>
                  <a:lnTo>
                    <a:pt x="71616" y="299846"/>
                  </a:lnTo>
                  <a:lnTo>
                    <a:pt x="50878" y="269068"/>
                  </a:lnTo>
                  <a:lnTo>
                    <a:pt x="43273" y="231378"/>
                  </a:lnTo>
                  <a:lnTo>
                    <a:pt x="43273" y="225627"/>
                  </a:lnTo>
                  <a:lnTo>
                    <a:pt x="43865" y="220015"/>
                  </a:lnTo>
                  <a:lnTo>
                    <a:pt x="44834" y="214534"/>
                  </a:lnTo>
                  <a:lnTo>
                    <a:pt x="26311" y="196167"/>
                  </a:lnTo>
                  <a:lnTo>
                    <a:pt x="12179" y="174103"/>
                  </a:lnTo>
                  <a:lnTo>
                    <a:pt x="3166" y="149058"/>
                  </a:lnTo>
                  <a:lnTo>
                    <a:pt x="0" y="121751"/>
                  </a:lnTo>
                  <a:lnTo>
                    <a:pt x="9305" y="75638"/>
                  </a:lnTo>
                  <a:lnTo>
                    <a:pt x="34681" y="37982"/>
                  </a:lnTo>
                  <a:lnTo>
                    <a:pt x="72318" y="12595"/>
                  </a:lnTo>
                  <a:lnTo>
                    <a:pt x="118406" y="3286"/>
                  </a:lnTo>
                  <a:lnTo>
                    <a:pt x="135967" y="4583"/>
                  </a:lnTo>
                  <a:lnTo>
                    <a:pt x="152720" y="8350"/>
                  </a:lnTo>
                  <a:lnTo>
                    <a:pt x="168482" y="14396"/>
                  </a:lnTo>
                  <a:lnTo>
                    <a:pt x="183069" y="22533"/>
                  </a:lnTo>
                  <a:lnTo>
                    <a:pt x="194284" y="13149"/>
                  </a:lnTo>
                  <a:lnTo>
                    <a:pt x="207184" y="6054"/>
                  </a:lnTo>
                  <a:lnTo>
                    <a:pt x="221464" y="1566"/>
                  </a:lnTo>
                  <a:lnTo>
                    <a:pt x="236815" y="0"/>
                  </a:lnTo>
                  <a:lnTo>
                    <a:pt x="261649" y="4193"/>
                  </a:lnTo>
                  <a:lnTo>
                    <a:pt x="282987" y="15826"/>
                  </a:lnTo>
                  <a:lnTo>
                    <a:pt x="299428" y="33475"/>
                  </a:lnTo>
                  <a:lnTo>
                    <a:pt x="309569" y="55718"/>
                  </a:lnTo>
                  <a:lnTo>
                    <a:pt x="315246" y="54597"/>
                  </a:lnTo>
                  <a:lnTo>
                    <a:pt x="321103" y="53978"/>
                  </a:lnTo>
                  <a:lnTo>
                    <a:pt x="327111" y="53978"/>
                  </a:lnTo>
                  <a:lnTo>
                    <a:pt x="362259" y="61081"/>
                  </a:lnTo>
                  <a:lnTo>
                    <a:pt x="390961" y="80445"/>
                  </a:lnTo>
                  <a:lnTo>
                    <a:pt x="410312" y="109164"/>
                  </a:lnTo>
                  <a:lnTo>
                    <a:pt x="417408" y="144332"/>
                  </a:lnTo>
                  <a:lnTo>
                    <a:pt x="414560" y="166929"/>
                  </a:lnTo>
                  <a:lnTo>
                    <a:pt x="406491" y="187428"/>
                  </a:lnTo>
                  <a:lnTo>
                    <a:pt x="393910" y="205117"/>
                  </a:lnTo>
                  <a:lnTo>
                    <a:pt x="377528" y="219284"/>
                  </a:lnTo>
                  <a:lnTo>
                    <a:pt x="367472" y="259776"/>
                  </a:lnTo>
                  <a:lnTo>
                    <a:pt x="343837" y="292646"/>
                  </a:lnTo>
                  <a:lnTo>
                    <a:pt x="309812" y="314707"/>
                  </a:lnTo>
                  <a:lnTo>
                    <a:pt x="268586" y="322769"/>
                  </a:lnTo>
                  <a:lnTo>
                    <a:pt x="251295" y="321402"/>
                  </a:lnTo>
                  <a:lnTo>
                    <a:pt x="234869" y="317443"/>
                  </a:lnTo>
                  <a:lnTo>
                    <a:pt x="219513" y="311104"/>
                  </a:lnTo>
                  <a:lnTo>
                    <a:pt x="205432" y="302601"/>
                  </a:lnTo>
                  <a:lnTo>
                    <a:pt x="191500" y="313286"/>
                  </a:lnTo>
                  <a:lnTo>
                    <a:pt x="175747" y="321345"/>
                  </a:lnTo>
                  <a:lnTo>
                    <a:pt x="158489" y="326434"/>
                  </a:lnTo>
                  <a:lnTo>
                    <a:pt x="140041" y="328207"/>
                  </a:lnTo>
                  <a:close/>
                </a:path>
              </a:pathLst>
            </a:custGeom>
            <a:solidFill>
              <a:srgbClr val="00A5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70" name="Google Shape;370;p17"/>
            <p:cNvSpPr/>
            <p:nvPr/>
          </p:nvSpPr>
          <p:spPr>
            <a:xfrm>
              <a:off x="27227" y="6463804"/>
              <a:ext cx="215633" cy="257728"/>
            </a:xfrm>
            <a:custGeom>
              <a:avLst/>
              <a:gdLst/>
              <a:ahLst/>
              <a:cxnLst/>
              <a:rect l="l" t="t" r="r" b="b"/>
              <a:pathLst>
                <a:path w="327025" h="257175" extrusionOk="0">
                  <a:moveTo>
                    <a:pt x="141397" y="256968"/>
                  </a:moveTo>
                  <a:lnTo>
                    <a:pt x="121954" y="253684"/>
                  </a:lnTo>
                  <a:lnTo>
                    <a:pt x="105248" y="244577"/>
                  </a:lnTo>
                  <a:lnTo>
                    <a:pt x="92375" y="230759"/>
                  </a:lnTo>
                  <a:lnTo>
                    <a:pt x="84435" y="213343"/>
                  </a:lnTo>
                  <a:lnTo>
                    <a:pt x="79991" y="214219"/>
                  </a:lnTo>
                  <a:lnTo>
                    <a:pt x="75398" y="214702"/>
                  </a:lnTo>
                  <a:lnTo>
                    <a:pt x="70701" y="214702"/>
                  </a:lnTo>
                  <a:lnTo>
                    <a:pt x="43181" y="209143"/>
                  </a:lnTo>
                  <a:lnTo>
                    <a:pt x="20708" y="193983"/>
                  </a:lnTo>
                  <a:lnTo>
                    <a:pt x="5556" y="171498"/>
                  </a:lnTo>
                  <a:lnTo>
                    <a:pt x="0" y="143962"/>
                  </a:lnTo>
                  <a:lnTo>
                    <a:pt x="2230" y="126273"/>
                  </a:lnTo>
                  <a:lnTo>
                    <a:pt x="8548" y="110224"/>
                  </a:lnTo>
                  <a:lnTo>
                    <a:pt x="18397" y="96373"/>
                  </a:lnTo>
                  <a:lnTo>
                    <a:pt x="31220" y="85280"/>
                  </a:lnTo>
                  <a:lnTo>
                    <a:pt x="39095" y="53578"/>
                  </a:lnTo>
                  <a:lnTo>
                    <a:pt x="57602" y="27841"/>
                  </a:lnTo>
                  <a:lnTo>
                    <a:pt x="84242" y="10567"/>
                  </a:lnTo>
                  <a:lnTo>
                    <a:pt x="116519" y="4255"/>
                  </a:lnTo>
                  <a:lnTo>
                    <a:pt x="130057" y="5325"/>
                  </a:lnTo>
                  <a:lnTo>
                    <a:pt x="142918" y="8425"/>
                  </a:lnTo>
                  <a:lnTo>
                    <a:pt x="154939" y="13387"/>
                  </a:lnTo>
                  <a:lnTo>
                    <a:pt x="165960" y="20045"/>
                  </a:lnTo>
                  <a:lnTo>
                    <a:pt x="176871" y="11678"/>
                  </a:lnTo>
                  <a:lnTo>
                    <a:pt x="189207" y="5369"/>
                  </a:lnTo>
                  <a:lnTo>
                    <a:pt x="202719" y="1387"/>
                  </a:lnTo>
                  <a:lnTo>
                    <a:pt x="217161" y="0"/>
                  </a:lnTo>
                  <a:lnTo>
                    <a:pt x="246652" y="5957"/>
                  </a:lnTo>
                  <a:lnTo>
                    <a:pt x="270735" y="22203"/>
                  </a:lnTo>
                  <a:lnTo>
                    <a:pt x="286973" y="46300"/>
                  </a:lnTo>
                  <a:lnTo>
                    <a:pt x="292927" y="75807"/>
                  </a:lnTo>
                  <a:lnTo>
                    <a:pt x="292927" y="80312"/>
                  </a:lnTo>
                  <a:lnTo>
                    <a:pt x="292455" y="84705"/>
                  </a:lnTo>
                  <a:lnTo>
                    <a:pt x="291704" y="88999"/>
                  </a:lnTo>
                  <a:lnTo>
                    <a:pt x="306207" y="103379"/>
                  </a:lnTo>
                  <a:lnTo>
                    <a:pt x="317269" y="120653"/>
                  </a:lnTo>
                  <a:lnTo>
                    <a:pt x="324321" y="140261"/>
                  </a:lnTo>
                  <a:lnTo>
                    <a:pt x="326798" y="161641"/>
                  </a:lnTo>
                  <a:lnTo>
                    <a:pt x="319513" y="197745"/>
                  </a:lnTo>
                  <a:lnTo>
                    <a:pt x="299647" y="227228"/>
                  </a:lnTo>
                  <a:lnTo>
                    <a:pt x="270182" y="247105"/>
                  </a:lnTo>
                  <a:lnTo>
                    <a:pt x="234100" y="254394"/>
                  </a:lnTo>
                  <a:lnTo>
                    <a:pt x="220353" y="253378"/>
                  </a:lnTo>
                  <a:lnTo>
                    <a:pt x="207237" y="250428"/>
                  </a:lnTo>
                  <a:lnTo>
                    <a:pt x="194897" y="245693"/>
                  </a:lnTo>
                  <a:lnTo>
                    <a:pt x="183473" y="239323"/>
                  </a:lnTo>
                  <a:lnTo>
                    <a:pt x="174696" y="246673"/>
                  </a:lnTo>
                  <a:lnTo>
                    <a:pt x="164597" y="252228"/>
                  </a:lnTo>
                  <a:lnTo>
                    <a:pt x="153417" y="255742"/>
                  </a:lnTo>
                  <a:lnTo>
                    <a:pt x="141397" y="256968"/>
                  </a:lnTo>
                  <a:close/>
                </a:path>
              </a:pathLst>
            </a:custGeom>
            <a:solidFill>
              <a:srgbClr val="006E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71" name="Google Shape;371;p17"/>
            <p:cNvSpPr/>
            <p:nvPr/>
          </p:nvSpPr>
          <p:spPr>
            <a:xfrm>
              <a:off x="507215" y="5406695"/>
              <a:ext cx="501607" cy="1655823"/>
            </a:xfrm>
            <a:custGeom>
              <a:avLst/>
              <a:gdLst/>
              <a:ahLst/>
              <a:cxnLst/>
              <a:rect l="l" t="t" r="r" b="b"/>
              <a:pathLst>
                <a:path w="760730" h="1652270" extrusionOk="0">
                  <a:moveTo>
                    <a:pt x="0" y="0"/>
                  </a:moveTo>
                  <a:lnTo>
                    <a:pt x="760315" y="0"/>
                  </a:lnTo>
                  <a:lnTo>
                    <a:pt x="760315" y="1651650"/>
                  </a:lnTo>
                  <a:lnTo>
                    <a:pt x="0" y="1651650"/>
                  </a:lnTo>
                  <a:lnTo>
                    <a:pt x="0" y="0"/>
                  </a:lnTo>
                  <a:close/>
                </a:path>
              </a:pathLst>
            </a:custGeom>
            <a:solidFill>
              <a:srgbClr val="CCCC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72" name="Google Shape;372;p17"/>
            <p:cNvSpPr/>
            <p:nvPr/>
          </p:nvSpPr>
          <p:spPr>
            <a:xfrm>
              <a:off x="569792" y="5257800"/>
              <a:ext cx="187998" cy="148909"/>
            </a:xfrm>
            <a:custGeom>
              <a:avLst/>
              <a:gdLst/>
              <a:ahLst/>
              <a:cxnLst/>
              <a:rect l="l" t="t" r="r" b="b"/>
              <a:pathLst>
                <a:path w="285114" h="148589" extrusionOk="0">
                  <a:moveTo>
                    <a:pt x="285073" y="148574"/>
                  </a:moveTo>
                  <a:lnTo>
                    <a:pt x="0" y="148574"/>
                  </a:lnTo>
                  <a:lnTo>
                    <a:pt x="0" y="0"/>
                  </a:lnTo>
                  <a:lnTo>
                    <a:pt x="285073" y="0"/>
                  </a:lnTo>
                  <a:lnTo>
                    <a:pt x="285073" y="148574"/>
                  </a:lnTo>
                  <a:close/>
                </a:path>
              </a:pathLst>
            </a:custGeom>
            <a:solidFill>
              <a:srgbClr val="B3B4B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73" name="Google Shape;373;p17"/>
            <p:cNvSpPr/>
            <p:nvPr/>
          </p:nvSpPr>
          <p:spPr>
            <a:xfrm>
              <a:off x="569791" y="5693251"/>
              <a:ext cx="376415" cy="1100276"/>
            </a:xfrm>
            <a:custGeom>
              <a:avLst/>
              <a:gdLst/>
              <a:ahLst/>
              <a:cxnLst/>
              <a:rect l="l" t="t" r="r" b="b"/>
              <a:pathLst>
                <a:path w="570864" h="1097914" extrusionOk="0">
                  <a:moveTo>
                    <a:pt x="100291" y="996810"/>
                  </a:moveTo>
                  <a:lnTo>
                    <a:pt x="0" y="996810"/>
                  </a:lnTo>
                  <a:lnTo>
                    <a:pt x="0" y="1097800"/>
                  </a:lnTo>
                  <a:lnTo>
                    <a:pt x="100291" y="1097800"/>
                  </a:lnTo>
                  <a:lnTo>
                    <a:pt x="100291" y="996810"/>
                  </a:lnTo>
                  <a:close/>
                </a:path>
                <a:path w="570864" h="1097914" extrusionOk="0">
                  <a:moveTo>
                    <a:pt x="100291" y="747788"/>
                  </a:moveTo>
                  <a:lnTo>
                    <a:pt x="0" y="747788"/>
                  </a:lnTo>
                  <a:lnTo>
                    <a:pt x="0" y="848779"/>
                  </a:lnTo>
                  <a:lnTo>
                    <a:pt x="100291" y="848779"/>
                  </a:lnTo>
                  <a:lnTo>
                    <a:pt x="100291" y="747788"/>
                  </a:lnTo>
                  <a:close/>
                </a:path>
                <a:path w="570864" h="1097914" extrusionOk="0">
                  <a:moveTo>
                    <a:pt x="100291" y="498411"/>
                  </a:moveTo>
                  <a:lnTo>
                    <a:pt x="0" y="498411"/>
                  </a:lnTo>
                  <a:lnTo>
                    <a:pt x="0" y="599389"/>
                  </a:lnTo>
                  <a:lnTo>
                    <a:pt x="100291" y="599389"/>
                  </a:lnTo>
                  <a:lnTo>
                    <a:pt x="100291" y="498411"/>
                  </a:lnTo>
                  <a:close/>
                </a:path>
                <a:path w="570864" h="1097914" extrusionOk="0">
                  <a:moveTo>
                    <a:pt x="100291" y="0"/>
                  </a:moveTo>
                  <a:lnTo>
                    <a:pt x="0" y="0"/>
                  </a:lnTo>
                  <a:lnTo>
                    <a:pt x="0" y="100990"/>
                  </a:lnTo>
                  <a:lnTo>
                    <a:pt x="100291" y="100990"/>
                  </a:lnTo>
                  <a:lnTo>
                    <a:pt x="100291" y="0"/>
                  </a:lnTo>
                  <a:close/>
                </a:path>
                <a:path w="570864" h="1097914" extrusionOk="0">
                  <a:moveTo>
                    <a:pt x="335394" y="996810"/>
                  </a:moveTo>
                  <a:lnTo>
                    <a:pt x="235102" y="996810"/>
                  </a:lnTo>
                  <a:lnTo>
                    <a:pt x="235102" y="1097800"/>
                  </a:lnTo>
                  <a:lnTo>
                    <a:pt x="335394" y="1097800"/>
                  </a:lnTo>
                  <a:lnTo>
                    <a:pt x="335394" y="996810"/>
                  </a:lnTo>
                  <a:close/>
                </a:path>
                <a:path w="570864" h="1097914" extrusionOk="0">
                  <a:moveTo>
                    <a:pt x="335394" y="249389"/>
                  </a:moveTo>
                  <a:lnTo>
                    <a:pt x="235102" y="249389"/>
                  </a:lnTo>
                  <a:lnTo>
                    <a:pt x="235102" y="350367"/>
                  </a:lnTo>
                  <a:lnTo>
                    <a:pt x="335394" y="350367"/>
                  </a:lnTo>
                  <a:lnTo>
                    <a:pt x="335394" y="249389"/>
                  </a:lnTo>
                  <a:close/>
                </a:path>
                <a:path w="570864" h="1097914" extrusionOk="0">
                  <a:moveTo>
                    <a:pt x="335394" y="0"/>
                  </a:moveTo>
                  <a:lnTo>
                    <a:pt x="235102" y="0"/>
                  </a:lnTo>
                  <a:lnTo>
                    <a:pt x="235102" y="100990"/>
                  </a:lnTo>
                  <a:lnTo>
                    <a:pt x="335394" y="100990"/>
                  </a:lnTo>
                  <a:lnTo>
                    <a:pt x="335394" y="0"/>
                  </a:lnTo>
                  <a:close/>
                </a:path>
                <a:path w="570864" h="1097914" extrusionOk="0">
                  <a:moveTo>
                    <a:pt x="570496" y="996810"/>
                  </a:moveTo>
                  <a:lnTo>
                    <a:pt x="470204" y="996810"/>
                  </a:lnTo>
                  <a:lnTo>
                    <a:pt x="470204" y="1097800"/>
                  </a:lnTo>
                  <a:lnTo>
                    <a:pt x="570496" y="1097800"/>
                  </a:lnTo>
                  <a:lnTo>
                    <a:pt x="570496" y="996810"/>
                  </a:lnTo>
                  <a:close/>
                </a:path>
                <a:path w="570864" h="1097914" extrusionOk="0">
                  <a:moveTo>
                    <a:pt x="570496" y="747788"/>
                  </a:moveTo>
                  <a:lnTo>
                    <a:pt x="470204" y="747788"/>
                  </a:lnTo>
                  <a:lnTo>
                    <a:pt x="470204" y="848779"/>
                  </a:lnTo>
                  <a:lnTo>
                    <a:pt x="570496" y="848779"/>
                  </a:lnTo>
                  <a:lnTo>
                    <a:pt x="570496" y="747788"/>
                  </a:lnTo>
                  <a:close/>
                </a:path>
                <a:path w="570864" h="1097914" extrusionOk="0">
                  <a:moveTo>
                    <a:pt x="570496" y="498411"/>
                  </a:moveTo>
                  <a:lnTo>
                    <a:pt x="470204" y="498411"/>
                  </a:lnTo>
                  <a:lnTo>
                    <a:pt x="470204" y="599389"/>
                  </a:lnTo>
                  <a:lnTo>
                    <a:pt x="570496" y="599389"/>
                  </a:lnTo>
                  <a:lnTo>
                    <a:pt x="570496" y="498411"/>
                  </a:lnTo>
                  <a:close/>
                </a:path>
                <a:path w="570864" h="1097914" extrusionOk="0">
                  <a:moveTo>
                    <a:pt x="570496" y="249389"/>
                  </a:moveTo>
                  <a:lnTo>
                    <a:pt x="470204" y="249389"/>
                  </a:lnTo>
                  <a:lnTo>
                    <a:pt x="470204" y="350367"/>
                  </a:lnTo>
                  <a:lnTo>
                    <a:pt x="570496" y="350367"/>
                  </a:lnTo>
                  <a:lnTo>
                    <a:pt x="570496" y="249389"/>
                  </a:lnTo>
                  <a:close/>
                </a:path>
              </a:pathLst>
            </a:custGeom>
            <a:solidFill>
              <a:srgbClr val="3333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74" name="Google Shape;374;p17"/>
            <p:cNvSpPr/>
            <p:nvPr/>
          </p:nvSpPr>
          <p:spPr>
            <a:xfrm>
              <a:off x="569791" y="5693251"/>
              <a:ext cx="376415" cy="850820"/>
            </a:xfrm>
            <a:custGeom>
              <a:avLst/>
              <a:gdLst/>
              <a:ahLst/>
              <a:cxnLst/>
              <a:rect l="l" t="t" r="r" b="b"/>
              <a:pathLst>
                <a:path w="570864" h="848995" extrusionOk="0">
                  <a:moveTo>
                    <a:pt x="100291" y="249389"/>
                  </a:moveTo>
                  <a:lnTo>
                    <a:pt x="0" y="249389"/>
                  </a:lnTo>
                  <a:lnTo>
                    <a:pt x="0" y="350367"/>
                  </a:lnTo>
                  <a:lnTo>
                    <a:pt x="100291" y="350367"/>
                  </a:lnTo>
                  <a:lnTo>
                    <a:pt x="100291" y="249389"/>
                  </a:lnTo>
                  <a:close/>
                </a:path>
                <a:path w="570864" h="848995" extrusionOk="0">
                  <a:moveTo>
                    <a:pt x="335394" y="747788"/>
                  </a:moveTo>
                  <a:lnTo>
                    <a:pt x="235102" y="747788"/>
                  </a:lnTo>
                  <a:lnTo>
                    <a:pt x="235102" y="848779"/>
                  </a:lnTo>
                  <a:lnTo>
                    <a:pt x="335394" y="848779"/>
                  </a:lnTo>
                  <a:lnTo>
                    <a:pt x="335394" y="747788"/>
                  </a:lnTo>
                  <a:close/>
                </a:path>
                <a:path w="570864" h="848995" extrusionOk="0">
                  <a:moveTo>
                    <a:pt x="335394" y="498411"/>
                  </a:moveTo>
                  <a:lnTo>
                    <a:pt x="235102" y="498411"/>
                  </a:lnTo>
                  <a:lnTo>
                    <a:pt x="235102" y="599389"/>
                  </a:lnTo>
                  <a:lnTo>
                    <a:pt x="335394" y="599389"/>
                  </a:lnTo>
                  <a:lnTo>
                    <a:pt x="335394" y="498411"/>
                  </a:lnTo>
                  <a:close/>
                </a:path>
                <a:path w="570864" h="848995" extrusionOk="0">
                  <a:moveTo>
                    <a:pt x="570496" y="0"/>
                  </a:moveTo>
                  <a:lnTo>
                    <a:pt x="470204" y="0"/>
                  </a:lnTo>
                  <a:lnTo>
                    <a:pt x="470204" y="100990"/>
                  </a:lnTo>
                  <a:lnTo>
                    <a:pt x="570496" y="100990"/>
                  </a:lnTo>
                  <a:lnTo>
                    <a:pt x="570496" y="0"/>
                  </a:lnTo>
                  <a:close/>
                </a:path>
              </a:pathLst>
            </a:custGeom>
            <a:solidFill>
              <a:srgbClr val="FDB9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375" name="Google Shape;375;p17"/>
            <p:cNvSpPr/>
            <p:nvPr/>
          </p:nvSpPr>
          <p:spPr>
            <a:xfrm>
              <a:off x="507212" y="5258181"/>
              <a:ext cx="250804" cy="1803459"/>
            </a:xfrm>
            <a:custGeom>
              <a:avLst/>
              <a:gdLst/>
              <a:ahLst/>
              <a:cxnLst/>
              <a:rect l="l" t="t" r="r" b="b"/>
              <a:pathLst>
                <a:path w="380364" h="1799589" extrusionOk="0">
                  <a:moveTo>
                    <a:pt x="380339" y="0"/>
                  </a:moveTo>
                  <a:lnTo>
                    <a:pt x="94907" y="0"/>
                  </a:lnTo>
                  <a:lnTo>
                    <a:pt x="94907" y="147828"/>
                  </a:lnTo>
                  <a:lnTo>
                    <a:pt x="0" y="147828"/>
                  </a:lnTo>
                  <a:lnTo>
                    <a:pt x="0" y="1799361"/>
                  </a:lnTo>
                  <a:lnTo>
                    <a:pt x="380339" y="1799361"/>
                  </a:lnTo>
                  <a:lnTo>
                    <a:pt x="380339" y="147828"/>
                  </a:lnTo>
                  <a:lnTo>
                    <a:pt x="380339" y="0"/>
                  </a:lnTo>
                  <a:close/>
                </a:path>
              </a:pathLst>
            </a:custGeom>
            <a:solidFill>
              <a:srgbClr val="000000">
                <a:alpha val="1450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grpSp>
      <p:pic>
        <p:nvPicPr>
          <p:cNvPr id="376" name="Google Shape;376;p17"/>
          <p:cNvPicPr preferRelativeResize="0"/>
          <p:nvPr/>
        </p:nvPicPr>
        <p:blipFill rotWithShape="1">
          <a:blip r:embed="rId7">
            <a:alphaModFix/>
          </a:blip>
          <a:srcRect/>
          <a:stretch/>
        </p:blipFill>
        <p:spPr>
          <a:xfrm>
            <a:off x="2848925" y="1219644"/>
            <a:ext cx="8325574" cy="1519805"/>
          </a:xfrm>
          <a:prstGeom prst="rect">
            <a:avLst/>
          </a:prstGeom>
          <a:noFill/>
          <a:ln>
            <a:noFill/>
          </a:ln>
        </p:spPr>
      </p:pic>
      <p:sp>
        <p:nvSpPr>
          <p:cNvPr id="377" name="Google Shape;377;p17"/>
          <p:cNvSpPr txBox="1"/>
          <p:nvPr/>
        </p:nvSpPr>
        <p:spPr>
          <a:xfrm>
            <a:off x="3146735" y="6819781"/>
            <a:ext cx="7729954" cy="8002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a:solidFill>
                  <a:schemeClr val="lt1"/>
                </a:solidFill>
                <a:latin typeface="Arial"/>
                <a:ea typeface="Arial"/>
                <a:cs typeface="Arial"/>
                <a:sym typeface="Arial"/>
              </a:rPr>
              <a:t>CommonHealth.Virginia.Gov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p:nvPr/>
        </p:nvSpPr>
        <p:spPr>
          <a:xfrm>
            <a:off x="53861" y="6951685"/>
            <a:ext cx="138176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Arial"/>
                <a:ea typeface="Arial"/>
                <a:cs typeface="Arial"/>
                <a:sym typeface="Arial"/>
              </a:rPr>
              <a:t>Learn what to look for and what you can do about it.</a:t>
            </a:r>
            <a:endParaRPr/>
          </a:p>
        </p:txBody>
      </p:sp>
      <p:pic>
        <p:nvPicPr>
          <p:cNvPr id="68" name="Google Shape;68;p2" descr="Diagram showing the different parts of the eye"/>
          <p:cNvPicPr preferRelativeResize="0"/>
          <p:nvPr/>
        </p:nvPicPr>
        <p:blipFill rotWithShape="1">
          <a:blip r:embed="rId3">
            <a:alphaModFix/>
          </a:blip>
          <a:srcRect/>
          <a:stretch/>
        </p:blipFill>
        <p:spPr>
          <a:xfrm>
            <a:off x="2870200" y="152400"/>
            <a:ext cx="7483370" cy="6557427"/>
          </a:xfrm>
          <a:prstGeom prst="rect">
            <a:avLst/>
          </a:prstGeom>
          <a:noFill/>
          <a:ln>
            <a:noFill/>
          </a:ln>
        </p:spPr>
      </p:pic>
      <p:sp>
        <p:nvSpPr>
          <p:cNvPr id="69" name="Google Shape;69;p2"/>
          <p:cNvSpPr/>
          <p:nvPr/>
        </p:nvSpPr>
        <p:spPr>
          <a:xfrm>
            <a:off x="5773941" y="1049882"/>
            <a:ext cx="2377440" cy="6603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p:nvPr/>
        </p:nvSpPr>
        <p:spPr>
          <a:xfrm rot="5400000">
            <a:off x="6185374" y="-6185376"/>
            <a:ext cx="1446850" cy="13817602"/>
          </a:xfrm>
          <a:custGeom>
            <a:avLst/>
            <a:gdLst/>
            <a:ahLst/>
            <a:cxnLst/>
            <a:rect l="l" t="t" r="r" b="b"/>
            <a:pathLst>
              <a:path w="6052185" h="10287000" extrusionOk="0">
                <a:moveTo>
                  <a:pt x="6051621" y="10286998"/>
                </a:moveTo>
                <a:lnTo>
                  <a:pt x="0" y="10286998"/>
                </a:lnTo>
                <a:lnTo>
                  <a:pt x="0" y="0"/>
                </a:lnTo>
                <a:lnTo>
                  <a:pt x="6051621" y="0"/>
                </a:lnTo>
                <a:lnTo>
                  <a:pt x="6051621" y="10286998"/>
                </a:lnTo>
                <a:close/>
              </a:path>
            </a:pathLst>
          </a:custGeom>
          <a:solidFill>
            <a:srgbClr val="F58A2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pic>
        <p:nvPicPr>
          <p:cNvPr id="76" name="Google Shape;76;p3"/>
          <p:cNvPicPr preferRelativeResize="0"/>
          <p:nvPr/>
        </p:nvPicPr>
        <p:blipFill rotWithShape="1">
          <a:blip r:embed="rId3">
            <a:alphaModFix/>
          </a:blip>
          <a:srcRect/>
          <a:stretch/>
        </p:blipFill>
        <p:spPr>
          <a:xfrm>
            <a:off x="6872254" y="1501264"/>
            <a:ext cx="6594442" cy="5029200"/>
          </a:xfrm>
          <a:prstGeom prst="rect">
            <a:avLst/>
          </a:prstGeom>
          <a:solidFill>
            <a:srgbClr val="ECECEC"/>
          </a:solidFill>
          <a:ln w="12700" cap="rnd" cmpd="sng">
            <a:solidFill>
              <a:schemeClr val="dk1"/>
            </a:solidFill>
            <a:prstDash val="solid"/>
            <a:round/>
            <a:headEnd type="none" w="sm" len="sm"/>
            <a:tailEnd type="none" w="sm" len="sm"/>
          </a:ln>
          <a:effectLst>
            <a:outerShdw blurRad="50000" algn="tl" rotWithShape="0">
              <a:srgbClr val="000000">
                <a:alpha val="40784"/>
              </a:srgbClr>
            </a:outerShdw>
          </a:effectLst>
        </p:spPr>
      </p:pic>
      <p:pic>
        <p:nvPicPr>
          <p:cNvPr id="77" name="Google Shape;77;p3"/>
          <p:cNvPicPr preferRelativeResize="0"/>
          <p:nvPr/>
        </p:nvPicPr>
        <p:blipFill rotWithShape="1">
          <a:blip r:embed="rId4">
            <a:alphaModFix/>
          </a:blip>
          <a:srcRect/>
          <a:stretch/>
        </p:blipFill>
        <p:spPr>
          <a:xfrm>
            <a:off x="438546" y="1501264"/>
            <a:ext cx="5824837" cy="5029200"/>
          </a:xfrm>
          <a:prstGeom prst="rect">
            <a:avLst/>
          </a:prstGeom>
          <a:solidFill>
            <a:srgbClr val="ECECEC"/>
          </a:solidFill>
          <a:ln w="12700" cap="rnd" cmpd="sng">
            <a:solidFill>
              <a:schemeClr val="dk1"/>
            </a:solidFill>
            <a:prstDash val="solid"/>
            <a:round/>
            <a:headEnd type="none" w="sm" len="sm"/>
            <a:tailEnd type="none" w="sm" len="sm"/>
          </a:ln>
          <a:effectLst>
            <a:outerShdw blurRad="50000" algn="tl" rotWithShape="0">
              <a:srgbClr val="000000">
                <a:alpha val="40784"/>
              </a:srgbClr>
            </a:outerShdw>
          </a:effectLst>
        </p:spPr>
      </p:pic>
      <p:pic>
        <p:nvPicPr>
          <p:cNvPr id="78" name="Google Shape;78;p3"/>
          <p:cNvPicPr preferRelativeResize="0"/>
          <p:nvPr/>
        </p:nvPicPr>
        <p:blipFill rotWithShape="1">
          <a:blip r:embed="rId5">
            <a:alphaModFix/>
          </a:blip>
          <a:srcRect/>
          <a:stretch/>
        </p:blipFill>
        <p:spPr>
          <a:xfrm>
            <a:off x="6772544" y="1512577"/>
            <a:ext cx="6606521" cy="5029200"/>
          </a:xfrm>
          <a:prstGeom prst="rect">
            <a:avLst/>
          </a:prstGeom>
          <a:solidFill>
            <a:srgbClr val="ECECEC"/>
          </a:solidFill>
          <a:ln w="12700" cap="rnd" cmpd="sng">
            <a:solidFill>
              <a:schemeClr val="dk1"/>
            </a:solidFill>
            <a:prstDash val="solid"/>
            <a:round/>
            <a:headEnd type="none" w="sm" len="sm"/>
            <a:tailEnd type="none" w="sm" len="sm"/>
          </a:ln>
          <a:effectLst>
            <a:outerShdw blurRad="50000" algn="tl" rotWithShape="0">
              <a:srgbClr val="000000">
                <a:alpha val="40784"/>
              </a:srgbClr>
            </a:outerShdw>
          </a:effectLst>
        </p:spPr>
      </p:pic>
      <p:pic>
        <p:nvPicPr>
          <p:cNvPr id="79" name="Google Shape;79;p3"/>
          <p:cNvPicPr preferRelativeResize="0"/>
          <p:nvPr/>
        </p:nvPicPr>
        <p:blipFill rotWithShape="1">
          <a:blip r:embed="rId6">
            <a:alphaModFix/>
          </a:blip>
          <a:srcRect/>
          <a:stretch/>
        </p:blipFill>
        <p:spPr>
          <a:xfrm>
            <a:off x="6772544" y="1496553"/>
            <a:ext cx="6694152" cy="5033911"/>
          </a:xfrm>
          <a:prstGeom prst="rect">
            <a:avLst/>
          </a:prstGeom>
          <a:solidFill>
            <a:srgbClr val="ECECEC"/>
          </a:solidFill>
          <a:ln w="12700" cap="rnd" cmpd="sng">
            <a:solidFill>
              <a:schemeClr val="dk1"/>
            </a:solidFill>
            <a:prstDash val="solid"/>
            <a:round/>
            <a:headEnd type="none" w="sm" len="sm"/>
            <a:tailEnd type="none" w="sm" len="sm"/>
          </a:ln>
          <a:effectLst>
            <a:outerShdw blurRad="50000" algn="tl" rotWithShape="0">
              <a:srgbClr val="000000">
                <a:alpha val="40784"/>
              </a:srgbClr>
            </a:outerShdw>
          </a:effectLst>
        </p:spPr>
      </p:pic>
      <p:pic>
        <p:nvPicPr>
          <p:cNvPr id="80" name="Google Shape;80;p3"/>
          <p:cNvPicPr preferRelativeResize="0"/>
          <p:nvPr/>
        </p:nvPicPr>
        <p:blipFill rotWithShape="1">
          <a:blip r:embed="rId7">
            <a:alphaModFix/>
          </a:blip>
          <a:srcRect/>
          <a:stretch/>
        </p:blipFill>
        <p:spPr>
          <a:xfrm>
            <a:off x="6730571" y="1496553"/>
            <a:ext cx="6764623" cy="5033911"/>
          </a:xfrm>
          <a:prstGeom prst="rect">
            <a:avLst/>
          </a:prstGeom>
          <a:solidFill>
            <a:srgbClr val="ECECEC"/>
          </a:solidFill>
          <a:ln w="12700" cap="rnd" cmpd="sng">
            <a:solidFill>
              <a:schemeClr val="dk1"/>
            </a:solidFill>
            <a:prstDash val="solid"/>
            <a:round/>
            <a:headEnd type="none" w="sm" len="sm"/>
            <a:tailEnd type="none" w="sm" len="sm"/>
          </a:ln>
          <a:effectLst>
            <a:outerShdw blurRad="50000" algn="tl" rotWithShape="0">
              <a:srgbClr val="000000">
                <a:alpha val="40784"/>
              </a:srgbClr>
            </a:outerShdw>
          </a:effectLst>
        </p:spPr>
      </p:pic>
      <p:sp>
        <p:nvSpPr>
          <p:cNvPr id="81" name="Google Shape;81;p3"/>
          <p:cNvSpPr txBox="1">
            <a:spLocks noGrp="1"/>
          </p:cNvSpPr>
          <p:nvPr>
            <p:ph type="title"/>
          </p:nvPr>
        </p:nvSpPr>
        <p:spPr>
          <a:xfrm>
            <a:off x="834026" y="259920"/>
            <a:ext cx="12127985" cy="861774"/>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5600">
                <a:solidFill>
                  <a:schemeClr val="lt1"/>
                </a:solidFill>
              </a:rPr>
              <a:t>Common Conditions</a:t>
            </a:r>
            <a:endParaRPr sz="5600">
              <a:solidFill>
                <a:schemeClr val="lt1"/>
              </a:solidFill>
            </a:endParaRPr>
          </a:p>
        </p:txBody>
      </p:sp>
      <p:sp>
        <p:nvSpPr>
          <p:cNvPr id="82" name="Google Shape;82;p3"/>
          <p:cNvSpPr txBox="1">
            <a:spLocks noGrp="1"/>
          </p:cNvSpPr>
          <p:nvPr>
            <p:ph type="body" idx="1"/>
          </p:nvPr>
        </p:nvSpPr>
        <p:spPr>
          <a:xfrm>
            <a:off x="584200" y="6916636"/>
            <a:ext cx="6010656"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3600" b="1">
                <a:latin typeface="Arial"/>
                <a:ea typeface="Arial"/>
                <a:cs typeface="Arial"/>
                <a:sym typeface="Arial"/>
              </a:rPr>
              <a:t>This is unimpaired vision</a:t>
            </a:r>
            <a:endParaRPr sz="3600" b="1">
              <a:latin typeface="Arial"/>
              <a:ea typeface="Arial"/>
              <a:cs typeface="Arial"/>
              <a:sym typeface="Arial"/>
            </a:endParaRPr>
          </a:p>
        </p:txBody>
      </p:sp>
      <p:sp>
        <p:nvSpPr>
          <p:cNvPr id="83" name="Google Shape;83;p3"/>
          <p:cNvSpPr txBox="1">
            <a:spLocks noGrp="1"/>
          </p:cNvSpPr>
          <p:nvPr>
            <p:ph type="body" idx="1"/>
          </p:nvPr>
        </p:nvSpPr>
        <p:spPr>
          <a:xfrm>
            <a:off x="7164147" y="6916636"/>
            <a:ext cx="6010656" cy="55399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3600" b="1">
                <a:latin typeface="Arial"/>
                <a:ea typeface="Arial"/>
                <a:cs typeface="Arial"/>
                <a:sym typeface="Arial"/>
              </a:rPr>
              <a:t>Glaucoma</a:t>
            </a:r>
            <a:endParaRPr sz="3600" b="1">
              <a:latin typeface="Arial"/>
              <a:ea typeface="Arial"/>
              <a:cs typeface="Arial"/>
              <a:sym typeface="Arial"/>
            </a:endParaRPr>
          </a:p>
        </p:txBody>
      </p:sp>
      <p:sp>
        <p:nvSpPr>
          <p:cNvPr id="84" name="Google Shape;84;p3"/>
          <p:cNvSpPr txBox="1">
            <a:spLocks noGrp="1"/>
          </p:cNvSpPr>
          <p:nvPr>
            <p:ph type="body" idx="1"/>
          </p:nvPr>
        </p:nvSpPr>
        <p:spPr>
          <a:xfrm>
            <a:off x="6263383" y="6916636"/>
            <a:ext cx="7543800"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3600" b="1" dirty="0">
                <a:latin typeface="Arial"/>
                <a:ea typeface="Arial"/>
                <a:cs typeface="Arial"/>
                <a:sym typeface="Arial"/>
              </a:rPr>
              <a:t>Age Related Macular Degeneration</a:t>
            </a:r>
            <a:endParaRPr sz="3600" b="1" dirty="0">
              <a:latin typeface="Arial"/>
              <a:ea typeface="Arial"/>
              <a:cs typeface="Arial"/>
              <a:sym typeface="Arial"/>
            </a:endParaRPr>
          </a:p>
        </p:txBody>
      </p:sp>
      <p:sp>
        <p:nvSpPr>
          <p:cNvPr id="85" name="Google Shape;85;p3"/>
          <p:cNvSpPr txBox="1">
            <a:spLocks noGrp="1"/>
          </p:cNvSpPr>
          <p:nvPr>
            <p:ph type="body" idx="1"/>
          </p:nvPr>
        </p:nvSpPr>
        <p:spPr>
          <a:xfrm>
            <a:off x="6898019" y="6905323"/>
            <a:ext cx="6010656" cy="55399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3600" b="1" dirty="0">
                <a:latin typeface="Arial"/>
                <a:ea typeface="Arial"/>
                <a:cs typeface="Arial"/>
                <a:sym typeface="Arial"/>
              </a:rPr>
              <a:t>Cataract</a:t>
            </a:r>
            <a:endParaRPr sz="3600" b="1" dirty="0">
              <a:latin typeface="Arial"/>
              <a:ea typeface="Arial"/>
              <a:cs typeface="Arial"/>
              <a:sym typeface="Arial"/>
            </a:endParaRPr>
          </a:p>
        </p:txBody>
      </p:sp>
      <p:sp>
        <p:nvSpPr>
          <p:cNvPr id="86" name="Google Shape;86;p3"/>
          <p:cNvSpPr txBox="1">
            <a:spLocks noGrp="1"/>
          </p:cNvSpPr>
          <p:nvPr>
            <p:ph type="body" idx="1"/>
          </p:nvPr>
        </p:nvSpPr>
        <p:spPr>
          <a:xfrm>
            <a:off x="7229492" y="6875586"/>
            <a:ext cx="6010656" cy="55399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3600" b="1" dirty="0">
                <a:latin typeface="Arial"/>
                <a:ea typeface="Arial"/>
                <a:cs typeface="Arial"/>
                <a:sym typeface="Arial"/>
              </a:rPr>
              <a:t>Diabetic Retinopathy</a:t>
            </a:r>
            <a:endParaRPr sz="3600" b="1"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7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
                                          </p:stCondLst>
                                        </p:cTn>
                                        <p:tgtEl>
                                          <p:spTgt spid="8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1"/>
                                          </p:stCondLst>
                                        </p:cTn>
                                        <p:tgtEl>
                                          <p:spTgt spid="84">
                                            <p:txEl>
                                              <p:pRg st="0" end="0"/>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1"/>
                                          </p:stCondLst>
                                        </p:cTn>
                                        <p:tgtEl>
                                          <p:spTgt spid="7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85">
                                            <p:txEl>
                                              <p:pRg st="0" end="0"/>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1"/>
                                          </p:stCondLst>
                                        </p:cTn>
                                        <p:tgtEl>
                                          <p:spTgt spid="7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1"/>
                                          </p:stCondLst>
                                        </p:cTn>
                                        <p:tgtEl>
                                          <p:spTgt spid="86">
                                            <p:txEl>
                                              <p:pRg st="0" end="0"/>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1"/>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92" name="Google Shape;92;p4"/>
          <p:cNvSpPr/>
          <p:nvPr/>
        </p:nvSpPr>
        <p:spPr>
          <a:xfrm rot="5400000">
            <a:off x="6185374" y="-6185376"/>
            <a:ext cx="1446850" cy="13817602"/>
          </a:xfrm>
          <a:custGeom>
            <a:avLst/>
            <a:gdLst/>
            <a:ahLst/>
            <a:cxnLst/>
            <a:rect l="l" t="t" r="r" b="b"/>
            <a:pathLst>
              <a:path w="6052185" h="10287000" extrusionOk="0">
                <a:moveTo>
                  <a:pt x="6051621" y="10286998"/>
                </a:moveTo>
                <a:lnTo>
                  <a:pt x="0" y="10286998"/>
                </a:lnTo>
                <a:lnTo>
                  <a:pt x="0" y="0"/>
                </a:lnTo>
                <a:lnTo>
                  <a:pt x="6051621" y="0"/>
                </a:lnTo>
                <a:lnTo>
                  <a:pt x="6051621" y="10286998"/>
                </a:lnTo>
                <a:close/>
              </a:path>
            </a:pathLst>
          </a:custGeom>
          <a:solidFill>
            <a:srgbClr val="E1148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93" name="Google Shape;93;p4"/>
          <p:cNvSpPr txBox="1">
            <a:spLocks noGrp="1"/>
          </p:cNvSpPr>
          <p:nvPr>
            <p:ph type="title"/>
          </p:nvPr>
        </p:nvSpPr>
        <p:spPr>
          <a:xfrm>
            <a:off x="203200" y="169426"/>
            <a:ext cx="13335000" cy="1723549"/>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5600">
                <a:solidFill>
                  <a:schemeClr val="lt1"/>
                </a:solidFill>
              </a:rPr>
              <a:t>What to expect from your eyes as you age</a:t>
            </a:r>
            <a:endParaRPr/>
          </a:p>
        </p:txBody>
      </p:sp>
      <p:pic>
        <p:nvPicPr>
          <p:cNvPr id="94" name="Google Shape;94;p4"/>
          <p:cNvPicPr preferRelativeResize="0"/>
          <p:nvPr/>
        </p:nvPicPr>
        <p:blipFill rotWithShape="1">
          <a:blip r:embed="rId3">
            <a:alphaModFix/>
          </a:blip>
          <a:srcRect l="7575" t="45088" r="7577" b="25286"/>
          <a:stretch/>
        </p:blipFill>
        <p:spPr>
          <a:xfrm>
            <a:off x="2508270" y="1694779"/>
            <a:ext cx="8227701" cy="1910000"/>
          </a:xfrm>
          <a:prstGeom prst="rect">
            <a:avLst/>
          </a:prstGeom>
          <a:noFill/>
          <a:ln>
            <a:noFill/>
          </a:ln>
        </p:spPr>
      </p:pic>
      <p:sp>
        <p:nvSpPr>
          <p:cNvPr id="95" name="Google Shape;95;p4"/>
          <p:cNvSpPr txBox="1"/>
          <p:nvPr/>
        </p:nvSpPr>
        <p:spPr>
          <a:xfrm>
            <a:off x="-2" y="3488069"/>
            <a:ext cx="1381760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a:solidFill>
                  <a:schemeClr val="dk1"/>
                </a:solidFill>
                <a:latin typeface="Arial"/>
                <a:ea typeface="Arial"/>
                <a:cs typeface="Arial"/>
                <a:sym typeface="Arial"/>
              </a:rPr>
              <a:t>Decrease in near vision</a:t>
            </a:r>
            <a:endParaRPr sz="4600" b="1">
              <a:solidFill>
                <a:schemeClr val="dk1"/>
              </a:solidFill>
              <a:latin typeface="Arial"/>
              <a:ea typeface="Arial"/>
              <a:cs typeface="Arial"/>
              <a:sym typeface="Arial"/>
            </a:endParaRPr>
          </a:p>
        </p:txBody>
      </p:sp>
      <p:sp>
        <p:nvSpPr>
          <p:cNvPr id="96" name="Google Shape;96;p4"/>
          <p:cNvSpPr txBox="1"/>
          <p:nvPr/>
        </p:nvSpPr>
        <p:spPr>
          <a:xfrm>
            <a:off x="0" y="4409794"/>
            <a:ext cx="1381759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a:solidFill>
                  <a:schemeClr val="dk1"/>
                </a:solidFill>
                <a:latin typeface="Arial"/>
                <a:ea typeface="Arial"/>
                <a:cs typeface="Arial"/>
                <a:sym typeface="Arial"/>
              </a:rPr>
              <a:t>Change in color perception</a:t>
            </a:r>
            <a:endParaRPr/>
          </a:p>
        </p:txBody>
      </p:sp>
      <p:sp>
        <p:nvSpPr>
          <p:cNvPr id="97" name="Google Shape;97;p4"/>
          <p:cNvSpPr/>
          <p:nvPr/>
        </p:nvSpPr>
        <p:spPr>
          <a:xfrm>
            <a:off x="-1" y="5331519"/>
            <a:ext cx="1381759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a:solidFill>
                  <a:schemeClr val="dk1"/>
                </a:solidFill>
                <a:latin typeface="Arial"/>
                <a:ea typeface="Arial"/>
                <a:cs typeface="Arial"/>
                <a:sym typeface="Arial"/>
              </a:rPr>
              <a:t>Need for brighter light</a:t>
            </a:r>
            <a:endParaRPr/>
          </a:p>
        </p:txBody>
      </p:sp>
      <p:sp>
        <p:nvSpPr>
          <p:cNvPr id="98" name="Google Shape;98;p4"/>
          <p:cNvSpPr/>
          <p:nvPr/>
        </p:nvSpPr>
        <p:spPr>
          <a:xfrm>
            <a:off x="0" y="6253244"/>
            <a:ext cx="1381759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b="1">
                <a:solidFill>
                  <a:schemeClr val="dk1"/>
                </a:solidFill>
                <a:latin typeface="Arial"/>
                <a:ea typeface="Arial"/>
                <a:cs typeface="Arial"/>
                <a:sym typeface="Arial"/>
              </a:rPr>
              <a:t>Dry Eye Syndrome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pic>
        <p:nvPicPr>
          <p:cNvPr id="104" name="Google Shape;104;p5"/>
          <p:cNvPicPr preferRelativeResize="0"/>
          <p:nvPr/>
        </p:nvPicPr>
        <p:blipFill rotWithShape="1">
          <a:blip r:embed="rId3">
            <a:alphaModFix/>
          </a:blip>
          <a:srcRect/>
          <a:stretch/>
        </p:blipFill>
        <p:spPr>
          <a:xfrm>
            <a:off x="3527214" y="1090274"/>
            <a:ext cx="6763172" cy="6579213"/>
          </a:xfrm>
          <a:prstGeom prst="rect">
            <a:avLst/>
          </a:prstGeom>
          <a:noFill/>
          <a:ln>
            <a:noFill/>
          </a:ln>
        </p:spPr>
      </p:pic>
      <p:sp>
        <p:nvSpPr>
          <p:cNvPr id="105" name="Google Shape;105;p5"/>
          <p:cNvSpPr/>
          <p:nvPr/>
        </p:nvSpPr>
        <p:spPr>
          <a:xfrm>
            <a:off x="0" y="0"/>
            <a:ext cx="13817600" cy="1107005"/>
          </a:xfrm>
          <a:prstGeom prst="rect">
            <a:avLst/>
          </a:prstGeom>
          <a:solidFill>
            <a:srgbClr val="66AD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106" name="Google Shape;106;p5"/>
          <p:cNvSpPr txBox="1">
            <a:spLocks noGrp="1"/>
          </p:cNvSpPr>
          <p:nvPr>
            <p:ph type="sldNum" idx="12"/>
          </p:nvPr>
        </p:nvSpPr>
        <p:spPr>
          <a:xfrm>
            <a:off x="8116105" y="7514380"/>
            <a:ext cx="1156716" cy="155107"/>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5</a:t>
            </a:fld>
            <a:endParaRPr/>
          </a:p>
        </p:txBody>
      </p:sp>
      <p:sp>
        <p:nvSpPr>
          <p:cNvPr id="107" name="Google Shape;107;p5"/>
          <p:cNvSpPr/>
          <p:nvPr/>
        </p:nvSpPr>
        <p:spPr>
          <a:xfrm>
            <a:off x="4302734" y="0"/>
            <a:ext cx="5212132"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a:solidFill>
                  <a:schemeClr val="lt1"/>
                </a:solidFill>
                <a:latin typeface="Arial"/>
                <a:ea typeface="Arial"/>
                <a:cs typeface="Arial"/>
                <a:sym typeface="Arial"/>
              </a:rPr>
              <a:t>The Amsler grid</a:t>
            </a:r>
            <a:endParaRPr/>
          </a:p>
        </p:txBody>
      </p:sp>
      <p:sp>
        <p:nvSpPr>
          <p:cNvPr id="108" name="Google Shape;108;p5"/>
          <p:cNvSpPr/>
          <p:nvPr/>
        </p:nvSpPr>
        <p:spPr>
          <a:xfrm>
            <a:off x="5720080" y="888072"/>
            <a:ext cx="2377440" cy="6603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p:nvPr/>
        </p:nvSpPr>
        <p:spPr>
          <a:xfrm>
            <a:off x="6291878" y="877143"/>
            <a:ext cx="881230" cy="6603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115" name="Google Shape;115;p6"/>
          <p:cNvSpPr/>
          <p:nvPr/>
        </p:nvSpPr>
        <p:spPr>
          <a:xfrm rot="5400000">
            <a:off x="6337298" y="-6337300"/>
            <a:ext cx="1143002" cy="13817602"/>
          </a:xfrm>
          <a:custGeom>
            <a:avLst/>
            <a:gdLst/>
            <a:ahLst/>
            <a:cxnLst/>
            <a:rect l="l" t="t" r="r" b="b"/>
            <a:pathLst>
              <a:path w="6052185" h="10287000" extrusionOk="0">
                <a:moveTo>
                  <a:pt x="6051621" y="10286998"/>
                </a:moveTo>
                <a:lnTo>
                  <a:pt x="0" y="10286998"/>
                </a:lnTo>
                <a:lnTo>
                  <a:pt x="0" y="0"/>
                </a:lnTo>
                <a:lnTo>
                  <a:pt x="6051621" y="0"/>
                </a:lnTo>
                <a:lnTo>
                  <a:pt x="6051621" y="10286998"/>
                </a:lnTo>
                <a:close/>
              </a:path>
            </a:pathLst>
          </a:custGeom>
          <a:solidFill>
            <a:srgbClr val="0083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116" name="Google Shape;116;p6"/>
          <p:cNvSpPr txBox="1"/>
          <p:nvPr/>
        </p:nvSpPr>
        <p:spPr>
          <a:xfrm>
            <a:off x="128173" y="-8150"/>
            <a:ext cx="1381760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a:solidFill>
                  <a:schemeClr val="lt1"/>
                </a:solidFill>
                <a:latin typeface="Arial"/>
                <a:ea typeface="Arial"/>
                <a:cs typeface="Arial"/>
                <a:sym typeface="Arial"/>
              </a:rPr>
              <a:t>Chronic health &amp; Ocular health</a:t>
            </a:r>
            <a:endParaRPr/>
          </a:p>
        </p:txBody>
      </p:sp>
      <p:grpSp>
        <p:nvGrpSpPr>
          <p:cNvPr id="117" name="Google Shape;117;p6"/>
          <p:cNvGrpSpPr/>
          <p:nvPr/>
        </p:nvGrpSpPr>
        <p:grpSpPr>
          <a:xfrm>
            <a:off x="4425303" y="6876822"/>
            <a:ext cx="1422950" cy="895583"/>
            <a:chOff x="27227" y="6096000"/>
            <a:chExt cx="2045921" cy="1489313"/>
          </a:xfrm>
        </p:grpSpPr>
        <p:sp>
          <p:nvSpPr>
            <p:cNvPr id="118" name="Google Shape;118;p6"/>
            <p:cNvSpPr/>
            <p:nvPr/>
          </p:nvSpPr>
          <p:spPr>
            <a:xfrm>
              <a:off x="232545" y="7226940"/>
              <a:ext cx="87090" cy="354664"/>
            </a:xfrm>
            <a:custGeom>
              <a:avLst/>
              <a:gdLst/>
              <a:ahLst/>
              <a:cxnLst/>
              <a:rect l="l" t="t" r="r" b="b"/>
              <a:pathLst>
                <a:path w="132080" h="429895" extrusionOk="0">
                  <a:moveTo>
                    <a:pt x="88509" y="429590"/>
                  </a:moveTo>
                  <a:lnTo>
                    <a:pt x="43125" y="429590"/>
                  </a:lnTo>
                  <a:lnTo>
                    <a:pt x="40198" y="429178"/>
                  </a:lnTo>
                  <a:lnTo>
                    <a:pt x="19278" y="419358"/>
                  </a:lnTo>
                  <a:lnTo>
                    <a:pt x="5172" y="404791"/>
                  </a:lnTo>
                  <a:lnTo>
                    <a:pt x="0" y="386953"/>
                  </a:lnTo>
                  <a:lnTo>
                    <a:pt x="0" y="45821"/>
                  </a:lnTo>
                  <a:lnTo>
                    <a:pt x="5172" y="27986"/>
                  </a:lnTo>
                  <a:lnTo>
                    <a:pt x="19277" y="13421"/>
                  </a:lnTo>
                  <a:lnTo>
                    <a:pt x="40198" y="3600"/>
                  </a:lnTo>
                  <a:lnTo>
                    <a:pt x="65815" y="0"/>
                  </a:lnTo>
                  <a:lnTo>
                    <a:pt x="91435" y="3600"/>
                  </a:lnTo>
                  <a:lnTo>
                    <a:pt x="112356" y="13421"/>
                  </a:lnTo>
                  <a:lnTo>
                    <a:pt x="126460" y="27986"/>
                  </a:lnTo>
                  <a:lnTo>
                    <a:pt x="131632" y="45821"/>
                  </a:lnTo>
                  <a:lnTo>
                    <a:pt x="131632" y="386953"/>
                  </a:lnTo>
                  <a:lnTo>
                    <a:pt x="126461" y="404791"/>
                  </a:lnTo>
                  <a:lnTo>
                    <a:pt x="112357" y="419358"/>
                  </a:lnTo>
                  <a:lnTo>
                    <a:pt x="91436" y="429178"/>
                  </a:lnTo>
                  <a:lnTo>
                    <a:pt x="88509" y="429590"/>
                  </a:lnTo>
                  <a:close/>
                </a:path>
              </a:pathLst>
            </a:custGeom>
            <a:solidFill>
              <a:srgbClr val="A87C4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19" name="Google Shape;119;p6"/>
            <p:cNvSpPr/>
            <p:nvPr/>
          </p:nvSpPr>
          <p:spPr>
            <a:xfrm>
              <a:off x="127241" y="7236725"/>
              <a:ext cx="60712" cy="344711"/>
            </a:xfrm>
            <a:custGeom>
              <a:avLst/>
              <a:gdLst/>
              <a:ahLst/>
              <a:cxnLst/>
              <a:rect l="l" t="t" r="r" b="b"/>
              <a:pathLst>
                <a:path w="92075" h="417829" extrusionOk="0">
                  <a:moveTo>
                    <a:pt x="68249" y="417730"/>
                  </a:moveTo>
                  <a:lnTo>
                    <a:pt x="23349" y="417730"/>
                  </a:lnTo>
                  <a:lnTo>
                    <a:pt x="13414" y="410568"/>
                  </a:lnTo>
                  <a:lnTo>
                    <a:pt x="3599" y="395003"/>
                  </a:lnTo>
                  <a:lnTo>
                    <a:pt x="0" y="375942"/>
                  </a:lnTo>
                  <a:lnTo>
                    <a:pt x="0" y="48967"/>
                  </a:lnTo>
                  <a:lnTo>
                    <a:pt x="3599" y="29905"/>
                  </a:lnTo>
                  <a:lnTo>
                    <a:pt x="13414" y="14341"/>
                  </a:lnTo>
                  <a:lnTo>
                    <a:pt x="27971" y="3847"/>
                  </a:lnTo>
                  <a:lnTo>
                    <a:pt x="45798" y="0"/>
                  </a:lnTo>
                  <a:lnTo>
                    <a:pt x="63627" y="3847"/>
                  </a:lnTo>
                  <a:lnTo>
                    <a:pt x="78185" y="14341"/>
                  </a:lnTo>
                  <a:lnTo>
                    <a:pt x="88001" y="29905"/>
                  </a:lnTo>
                  <a:lnTo>
                    <a:pt x="91600" y="48967"/>
                  </a:lnTo>
                  <a:lnTo>
                    <a:pt x="91600" y="375942"/>
                  </a:lnTo>
                  <a:lnTo>
                    <a:pt x="88001" y="395003"/>
                  </a:lnTo>
                  <a:lnTo>
                    <a:pt x="78185" y="410568"/>
                  </a:lnTo>
                  <a:lnTo>
                    <a:pt x="68249" y="417730"/>
                  </a:lnTo>
                  <a:close/>
                </a:path>
              </a:pathLst>
            </a:custGeom>
            <a:solidFill>
              <a:srgbClr val="8A5D3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20" name="Google Shape;120;p6"/>
            <p:cNvSpPr/>
            <p:nvPr/>
          </p:nvSpPr>
          <p:spPr>
            <a:xfrm>
              <a:off x="116271" y="7013807"/>
              <a:ext cx="275507" cy="270844"/>
            </a:xfrm>
            <a:custGeom>
              <a:avLst/>
              <a:gdLst/>
              <a:ahLst/>
              <a:cxnLst/>
              <a:rect l="l" t="t" r="r" b="b"/>
              <a:pathLst>
                <a:path w="417830" h="328295" extrusionOk="0">
                  <a:moveTo>
                    <a:pt x="140041" y="328207"/>
                  </a:moveTo>
                  <a:lnTo>
                    <a:pt x="102375" y="320598"/>
                  </a:lnTo>
                  <a:lnTo>
                    <a:pt x="71616" y="299846"/>
                  </a:lnTo>
                  <a:lnTo>
                    <a:pt x="50878" y="269068"/>
                  </a:lnTo>
                  <a:lnTo>
                    <a:pt x="43273" y="231378"/>
                  </a:lnTo>
                  <a:lnTo>
                    <a:pt x="43273" y="225627"/>
                  </a:lnTo>
                  <a:lnTo>
                    <a:pt x="43865" y="220015"/>
                  </a:lnTo>
                  <a:lnTo>
                    <a:pt x="44834" y="214534"/>
                  </a:lnTo>
                  <a:lnTo>
                    <a:pt x="26311" y="196167"/>
                  </a:lnTo>
                  <a:lnTo>
                    <a:pt x="12179" y="174103"/>
                  </a:lnTo>
                  <a:lnTo>
                    <a:pt x="3166" y="149058"/>
                  </a:lnTo>
                  <a:lnTo>
                    <a:pt x="0" y="121751"/>
                  </a:lnTo>
                  <a:lnTo>
                    <a:pt x="9305" y="75638"/>
                  </a:lnTo>
                  <a:lnTo>
                    <a:pt x="34681" y="37982"/>
                  </a:lnTo>
                  <a:lnTo>
                    <a:pt x="72318" y="12595"/>
                  </a:lnTo>
                  <a:lnTo>
                    <a:pt x="118406" y="3286"/>
                  </a:lnTo>
                  <a:lnTo>
                    <a:pt x="135967" y="4583"/>
                  </a:lnTo>
                  <a:lnTo>
                    <a:pt x="152720" y="8350"/>
                  </a:lnTo>
                  <a:lnTo>
                    <a:pt x="168482" y="14396"/>
                  </a:lnTo>
                  <a:lnTo>
                    <a:pt x="183069" y="22533"/>
                  </a:lnTo>
                  <a:lnTo>
                    <a:pt x="194284" y="13149"/>
                  </a:lnTo>
                  <a:lnTo>
                    <a:pt x="207184" y="6054"/>
                  </a:lnTo>
                  <a:lnTo>
                    <a:pt x="221464" y="1566"/>
                  </a:lnTo>
                  <a:lnTo>
                    <a:pt x="236815" y="0"/>
                  </a:lnTo>
                  <a:lnTo>
                    <a:pt x="261649" y="4193"/>
                  </a:lnTo>
                  <a:lnTo>
                    <a:pt x="282987" y="15826"/>
                  </a:lnTo>
                  <a:lnTo>
                    <a:pt x="299428" y="33475"/>
                  </a:lnTo>
                  <a:lnTo>
                    <a:pt x="309569" y="55718"/>
                  </a:lnTo>
                  <a:lnTo>
                    <a:pt x="315246" y="54597"/>
                  </a:lnTo>
                  <a:lnTo>
                    <a:pt x="321103" y="53978"/>
                  </a:lnTo>
                  <a:lnTo>
                    <a:pt x="327111" y="53978"/>
                  </a:lnTo>
                  <a:lnTo>
                    <a:pt x="362259" y="61081"/>
                  </a:lnTo>
                  <a:lnTo>
                    <a:pt x="390961" y="80445"/>
                  </a:lnTo>
                  <a:lnTo>
                    <a:pt x="410312" y="109164"/>
                  </a:lnTo>
                  <a:lnTo>
                    <a:pt x="417408" y="144332"/>
                  </a:lnTo>
                  <a:lnTo>
                    <a:pt x="414560" y="166929"/>
                  </a:lnTo>
                  <a:lnTo>
                    <a:pt x="406491" y="187428"/>
                  </a:lnTo>
                  <a:lnTo>
                    <a:pt x="393910" y="205117"/>
                  </a:lnTo>
                  <a:lnTo>
                    <a:pt x="377528" y="219284"/>
                  </a:lnTo>
                  <a:lnTo>
                    <a:pt x="367472" y="259776"/>
                  </a:lnTo>
                  <a:lnTo>
                    <a:pt x="343837" y="292646"/>
                  </a:lnTo>
                  <a:lnTo>
                    <a:pt x="309812" y="314707"/>
                  </a:lnTo>
                  <a:lnTo>
                    <a:pt x="268586" y="322769"/>
                  </a:lnTo>
                  <a:lnTo>
                    <a:pt x="251295" y="321402"/>
                  </a:lnTo>
                  <a:lnTo>
                    <a:pt x="234869" y="317443"/>
                  </a:lnTo>
                  <a:lnTo>
                    <a:pt x="219513" y="311104"/>
                  </a:lnTo>
                  <a:lnTo>
                    <a:pt x="205432" y="302601"/>
                  </a:lnTo>
                  <a:lnTo>
                    <a:pt x="191500" y="313286"/>
                  </a:lnTo>
                  <a:lnTo>
                    <a:pt x="175747" y="321345"/>
                  </a:lnTo>
                  <a:lnTo>
                    <a:pt x="158489" y="326434"/>
                  </a:lnTo>
                  <a:lnTo>
                    <a:pt x="140041" y="328207"/>
                  </a:lnTo>
                  <a:close/>
                </a:path>
              </a:pathLst>
            </a:custGeom>
            <a:solidFill>
              <a:srgbClr val="00A5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21" name="Google Shape;121;p6"/>
            <p:cNvSpPr/>
            <p:nvPr/>
          </p:nvSpPr>
          <p:spPr>
            <a:xfrm>
              <a:off x="27227" y="7088821"/>
              <a:ext cx="215633" cy="212170"/>
            </a:xfrm>
            <a:custGeom>
              <a:avLst/>
              <a:gdLst/>
              <a:ahLst/>
              <a:cxnLst/>
              <a:rect l="l" t="t" r="r" b="b"/>
              <a:pathLst>
                <a:path w="327025" h="257175" extrusionOk="0">
                  <a:moveTo>
                    <a:pt x="141397" y="256968"/>
                  </a:moveTo>
                  <a:lnTo>
                    <a:pt x="121954" y="253684"/>
                  </a:lnTo>
                  <a:lnTo>
                    <a:pt x="105248" y="244577"/>
                  </a:lnTo>
                  <a:lnTo>
                    <a:pt x="92375" y="230759"/>
                  </a:lnTo>
                  <a:lnTo>
                    <a:pt x="84435" y="213343"/>
                  </a:lnTo>
                  <a:lnTo>
                    <a:pt x="79991" y="214219"/>
                  </a:lnTo>
                  <a:lnTo>
                    <a:pt x="75398" y="214702"/>
                  </a:lnTo>
                  <a:lnTo>
                    <a:pt x="70701" y="214702"/>
                  </a:lnTo>
                  <a:lnTo>
                    <a:pt x="43181" y="209143"/>
                  </a:lnTo>
                  <a:lnTo>
                    <a:pt x="20708" y="193983"/>
                  </a:lnTo>
                  <a:lnTo>
                    <a:pt x="5556" y="171498"/>
                  </a:lnTo>
                  <a:lnTo>
                    <a:pt x="0" y="143962"/>
                  </a:lnTo>
                  <a:lnTo>
                    <a:pt x="2230" y="126273"/>
                  </a:lnTo>
                  <a:lnTo>
                    <a:pt x="8548" y="110224"/>
                  </a:lnTo>
                  <a:lnTo>
                    <a:pt x="18397" y="96373"/>
                  </a:lnTo>
                  <a:lnTo>
                    <a:pt x="31220" y="85280"/>
                  </a:lnTo>
                  <a:lnTo>
                    <a:pt x="39095" y="53578"/>
                  </a:lnTo>
                  <a:lnTo>
                    <a:pt x="57602" y="27841"/>
                  </a:lnTo>
                  <a:lnTo>
                    <a:pt x="84242" y="10567"/>
                  </a:lnTo>
                  <a:lnTo>
                    <a:pt x="116519" y="4255"/>
                  </a:lnTo>
                  <a:lnTo>
                    <a:pt x="130057" y="5325"/>
                  </a:lnTo>
                  <a:lnTo>
                    <a:pt x="142918" y="8425"/>
                  </a:lnTo>
                  <a:lnTo>
                    <a:pt x="154939" y="13387"/>
                  </a:lnTo>
                  <a:lnTo>
                    <a:pt x="165960" y="20045"/>
                  </a:lnTo>
                  <a:lnTo>
                    <a:pt x="176871" y="11678"/>
                  </a:lnTo>
                  <a:lnTo>
                    <a:pt x="189207" y="5369"/>
                  </a:lnTo>
                  <a:lnTo>
                    <a:pt x="202719" y="1387"/>
                  </a:lnTo>
                  <a:lnTo>
                    <a:pt x="217161" y="0"/>
                  </a:lnTo>
                  <a:lnTo>
                    <a:pt x="246652" y="5957"/>
                  </a:lnTo>
                  <a:lnTo>
                    <a:pt x="270735" y="22203"/>
                  </a:lnTo>
                  <a:lnTo>
                    <a:pt x="286973" y="46300"/>
                  </a:lnTo>
                  <a:lnTo>
                    <a:pt x="292927" y="75807"/>
                  </a:lnTo>
                  <a:lnTo>
                    <a:pt x="292927" y="80312"/>
                  </a:lnTo>
                  <a:lnTo>
                    <a:pt x="292455" y="84705"/>
                  </a:lnTo>
                  <a:lnTo>
                    <a:pt x="291704" y="88999"/>
                  </a:lnTo>
                  <a:lnTo>
                    <a:pt x="306207" y="103379"/>
                  </a:lnTo>
                  <a:lnTo>
                    <a:pt x="317269" y="120653"/>
                  </a:lnTo>
                  <a:lnTo>
                    <a:pt x="324321" y="140261"/>
                  </a:lnTo>
                  <a:lnTo>
                    <a:pt x="326798" y="161641"/>
                  </a:lnTo>
                  <a:lnTo>
                    <a:pt x="319513" y="197745"/>
                  </a:lnTo>
                  <a:lnTo>
                    <a:pt x="299647" y="227228"/>
                  </a:lnTo>
                  <a:lnTo>
                    <a:pt x="270182" y="247105"/>
                  </a:lnTo>
                  <a:lnTo>
                    <a:pt x="234100" y="254394"/>
                  </a:lnTo>
                  <a:lnTo>
                    <a:pt x="220353" y="253378"/>
                  </a:lnTo>
                  <a:lnTo>
                    <a:pt x="207237" y="250428"/>
                  </a:lnTo>
                  <a:lnTo>
                    <a:pt x="194897" y="245693"/>
                  </a:lnTo>
                  <a:lnTo>
                    <a:pt x="183473" y="239323"/>
                  </a:lnTo>
                  <a:lnTo>
                    <a:pt x="174696" y="246673"/>
                  </a:lnTo>
                  <a:lnTo>
                    <a:pt x="164597" y="252228"/>
                  </a:lnTo>
                  <a:lnTo>
                    <a:pt x="153417" y="255742"/>
                  </a:lnTo>
                  <a:lnTo>
                    <a:pt x="141397" y="256968"/>
                  </a:lnTo>
                  <a:close/>
                </a:path>
              </a:pathLst>
            </a:custGeom>
            <a:solidFill>
              <a:srgbClr val="006E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22" name="Google Shape;122;p6"/>
            <p:cNvSpPr/>
            <p:nvPr/>
          </p:nvSpPr>
          <p:spPr>
            <a:xfrm>
              <a:off x="1187589" y="6430166"/>
              <a:ext cx="885559" cy="1155147"/>
            </a:xfrm>
            <a:custGeom>
              <a:avLst/>
              <a:gdLst/>
              <a:ahLst/>
              <a:cxnLst/>
              <a:rect l="l" t="t" r="r" b="b"/>
              <a:pathLst>
                <a:path w="1343025" h="1400175" extrusionOk="0">
                  <a:moveTo>
                    <a:pt x="1343025" y="1399694"/>
                  </a:moveTo>
                  <a:lnTo>
                    <a:pt x="0" y="1399694"/>
                  </a:lnTo>
                  <a:lnTo>
                    <a:pt x="0" y="347964"/>
                  </a:lnTo>
                  <a:lnTo>
                    <a:pt x="454035" y="347964"/>
                  </a:lnTo>
                  <a:lnTo>
                    <a:pt x="454035" y="202115"/>
                  </a:lnTo>
                  <a:lnTo>
                    <a:pt x="671512" y="0"/>
                  </a:lnTo>
                  <a:lnTo>
                    <a:pt x="896566" y="202115"/>
                  </a:lnTo>
                  <a:lnTo>
                    <a:pt x="896566" y="651138"/>
                  </a:lnTo>
                  <a:lnTo>
                    <a:pt x="1343025" y="651138"/>
                  </a:lnTo>
                  <a:lnTo>
                    <a:pt x="1343025" y="1399694"/>
                  </a:lnTo>
                  <a:close/>
                </a:path>
              </a:pathLst>
            </a:custGeom>
            <a:solidFill>
              <a:srgbClr val="F170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23" name="Google Shape;123;p6"/>
            <p:cNvSpPr/>
            <p:nvPr/>
          </p:nvSpPr>
          <p:spPr>
            <a:xfrm>
              <a:off x="1590217" y="7093917"/>
              <a:ext cx="95465" cy="119444"/>
            </a:xfrm>
            <a:custGeom>
              <a:avLst/>
              <a:gdLst/>
              <a:ahLst/>
              <a:cxnLst/>
              <a:rect l="l" t="t" r="r" b="b"/>
              <a:pathLst>
                <a:path w="144780" h="144779" extrusionOk="0">
                  <a:moveTo>
                    <a:pt x="144516" y="144168"/>
                  </a:moveTo>
                  <a:lnTo>
                    <a:pt x="0" y="144168"/>
                  </a:lnTo>
                  <a:lnTo>
                    <a:pt x="0" y="0"/>
                  </a:lnTo>
                  <a:lnTo>
                    <a:pt x="144516" y="0"/>
                  </a:lnTo>
                  <a:lnTo>
                    <a:pt x="144516" y="144168"/>
                  </a:lnTo>
                  <a:close/>
                </a:path>
              </a:pathLst>
            </a:custGeom>
            <a:solidFill>
              <a:srgbClr val="FDB9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24" name="Google Shape;124;p6"/>
            <p:cNvSpPr/>
            <p:nvPr/>
          </p:nvSpPr>
          <p:spPr>
            <a:xfrm>
              <a:off x="1293981" y="6848422"/>
              <a:ext cx="683324" cy="610316"/>
            </a:xfrm>
            <a:custGeom>
              <a:avLst/>
              <a:gdLst/>
              <a:ahLst/>
              <a:cxnLst/>
              <a:rect l="l" t="t" r="r" b="b"/>
              <a:pathLst>
                <a:path w="1036320" h="739775" extrusionOk="0">
                  <a:moveTo>
                    <a:pt x="144513" y="595147"/>
                  </a:moveTo>
                  <a:lnTo>
                    <a:pt x="0" y="595147"/>
                  </a:lnTo>
                  <a:lnTo>
                    <a:pt x="0" y="739317"/>
                  </a:lnTo>
                  <a:lnTo>
                    <a:pt x="144513" y="739317"/>
                  </a:lnTo>
                  <a:lnTo>
                    <a:pt x="144513" y="595147"/>
                  </a:lnTo>
                  <a:close/>
                </a:path>
                <a:path w="1036320" h="739775" extrusionOk="0">
                  <a:moveTo>
                    <a:pt x="144513" y="297573"/>
                  </a:moveTo>
                  <a:lnTo>
                    <a:pt x="0" y="297573"/>
                  </a:lnTo>
                  <a:lnTo>
                    <a:pt x="0" y="441744"/>
                  </a:lnTo>
                  <a:lnTo>
                    <a:pt x="144513" y="441744"/>
                  </a:lnTo>
                  <a:lnTo>
                    <a:pt x="144513" y="297573"/>
                  </a:lnTo>
                  <a:close/>
                </a:path>
                <a:path w="1036320" h="739775" extrusionOk="0">
                  <a:moveTo>
                    <a:pt x="144513" y="0"/>
                  </a:moveTo>
                  <a:lnTo>
                    <a:pt x="0" y="0"/>
                  </a:lnTo>
                  <a:lnTo>
                    <a:pt x="0" y="144170"/>
                  </a:lnTo>
                  <a:lnTo>
                    <a:pt x="144513" y="144170"/>
                  </a:lnTo>
                  <a:lnTo>
                    <a:pt x="144513" y="0"/>
                  </a:lnTo>
                  <a:close/>
                </a:path>
                <a:path w="1036320" h="739775" extrusionOk="0">
                  <a:moveTo>
                    <a:pt x="593775" y="595147"/>
                  </a:moveTo>
                  <a:lnTo>
                    <a:pt x="449262" y="595147"/>
                  </a:lnTo>
                  <a:lnTo>
                    <a:pt x="449262" y="739317"/>
                  </a:lnTo>
                  <a:lnTo>
                    <a:pt x="593775" y="739317"/>
                  </a:lnTo>
                  <a:lnTo>
                    <a:pt x="593775" y="595147"/>
                  </a:lnTo>
                  <a:close/>
                </a:path>
                <a:path w="1036320" h="739775" extrusionOk="0">
                  <a:moveTo>
                    <a:pt x="593775" y="0"/>
                  </a:moveTo>
                  <a:lnTo>
                    <a:pt x="449262" y="0"/>
                  </a:lnTo>
                  <a:lnTo>
                    <a:pt x="449262" y="144170"/>
                  </a:lnTo>
                  <a:lnTo>
                    <a:pt x="593775" y="144170"/>
                  </a:lnTo>
                  <a:lnTo>
                    <a:pt x="593775" y="0"/>
                  </a:lnTo>
                  <a:close/>
                </a:path>
                <a:path w="1036320" h="739775" extrusionOk="0">
                  <a:moveTo>
                    <a:pt x="1036307" y="595147"/>
                  </a:moveTo>
                  <a:lnTo>
                    <a:pt x="891794" y="595147"/>
                  </a:lnTo>
                  <a:lnTo>
                    <a:pt x="891794" y="739317"/>
                  </a:lnTo>
                  <a:lnTo>
                    <a:pt x="1036307" y="739317"/>
                  </a:lnTo>
                  <a:lnTo>
                    <a:pt x="1036307" y="595147"/>
                  </a:lnTo>
                  <a:close/>
                </a:path>
                <a:path w="1036320" h="739775" extrusionOk="0">
                  <a:moveTo>
                    <a:pt x="1036307" y="297573"/>
                  </a:moveTo>
                  <a:lnTo>
                    <a:pt x="891794" y="297573"/>
                  </a:lnTo>
                  <a:lnTo>
                    <a:pt x="891794" y="441744"/>
                  </a:lnTo>
                  <a:lnTo>
                    <a:pt x="1036307" y="441744"/>
                  </a:lnTo>
                  <a:lnTo>
                    <a:pt x="1036307" y="297573"/>
                  </a:lnTo>
                  <a:close/>
                </a:path>
              </a:pathLst>
            </a:custGeom>
            <a:solidFill>
              <a:srgbClr val="0F293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25" name="Google Shape;125;p6"/>
            <p:cNvSpPr/>
            <p:nvPr/>
          </p:nvSpPr>
          <p:spPr>
            <a:xfrm>
              <a:off x="1590217" y="6613540"/>
              <a:ext cx="95106" cy="11870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26" name="Google Shape;126;p6"/>
            <p:cNvSpPr/>
            <p:nvPr/>
          </p:nvSpPr>
          <p:spPr>
            <a:xfrm>
              <a:off x="1187589" y="6717243"/>
              <a:ext cx="885559" cy="868063"/>
            </a:xfrm>
            <a:custGeom>
              <a:avLst/>
              <a:gdLst/>
              <a:ahLst/>
              <a:cxnLst/>
              <a:rect l="l" t="t" r="r" b="b"/>
              <a:pathLst>
                <a:path w="1343025" h="1052195" extrusionOk="0">
                  <a:moveTo>
                    <a:pt x="454025" y="0"/>
                  </a:moveTo>
                  <a:lnTo>
                    <a:pt x="0" y="0"/>
                  </a:lnTo>
                  <a:lnTo>
                    <a:pt x="0" y="1051725"/>
                  </a:lnTo>
                  <a:lnTo>
                    <a:pt x="454025" y="1051725"/>
                  </a:lnTo>
                  <a:lnTo>
                    <a:pt x="454025" y="0"/>
                  </a:lnTo>
                  <a:close/>
                </a:path>
                <a:path w="1343025" h="1052195" extrusionOk="0">
                  <a:moveTo>
                    <a:pt x="1343025" y="303174"/>
                  </a:moveTo>
                  <a:lnTo>
                    <a:pt x="896556" y="303174"/>
                  </a:lnTo>
                  <a:lnTo>
                    <a:pt x="896556" y="1051725"/>
                  </a:lnTo>
                  <a:lnTo>
                    <a:pt x="1343025" y="1051725"/>
                  </a:lnTo>
                  <a:lnTo>
                    <a:pt x="1343025" y="303174"/>
                  </a:lnTo>
                  <a:close/>
                </a:path>
              </a:pathLst>
            </a:custGeom>
            <a:solidFill>
              <a:srgbClr val="000000">
                <a:alpha val="1450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27" name="Google Shape;127;p6"/>
            <p:cNvSpPr/>
            <p:nvPr/>
          </p:nvSpPr>
          <p:spPr>
            <a:xfrm>
              <a:off x="507215" y="6218575"/>
              <a:ext cx="501607" cy="1363126"/>
            </a:xfrm>
            <a:custGeom>
              <a:avLst/>
              <a:gdLst/>
              <a:ahLst/>
              <a:cxnLst/>
              <a:rect l="l" t="t" r="r" b="b"/>
              <a:pathLst>
                <a:path w="760730" h="1652270" extrusionOk="0">
                  <a:moveTo>
                    <a:pt x="0" y="0"/>
                  </a:moveTo>
                  <a:lnTo>
                    <a:pt x="760315" y="0"/>
                  </a:lnTo>
                  <a:lnTo>
                    <a:pt x="760315" y="1651650"/>
                  </a:lnTo>
                  <a:lnTo>
                    <a:pt x="0" y="1651650"/>
                  </a:lnTo>
                  <a:lnTo>
                    <a:pt x="0" y="0"/>
                  </a:lnTo>
                  <a:close/>
                </a:path>
              </a:pathLst>
            </a:custGeom>
            <a:solidFill>
              <a:srgbClr val="CCCC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28" name="Google Shape;128;p6"/>
            <p:cNvSpPr/>
            <p:nvPr/>
          </p:nvSpPr>
          <p:spPr>
            <a:xfrm>
              <a:off x="569792" y="6096000"/>
              <a:ext cx="187998" cy="122587"/>
            </a:xfrm>
            <a:custGeom>
              <a:avLst/>
              <a:gdLst/>
              <a:ahLst/>
              <a:cxnLst/>
              <a:rect l="l" t="t" r="r" b="b"/>
              <a:pathLst>
                <a:path w="285114" h="148589" extrusionOk="0">
                  <a:moveTo>
                    <a:pt x="285073" y="148574"/>
                  </a:moveTo>
                  <a:lnTo>
                    <a:pt x="0" y="148574"/>
                  </a:lnTo>
                  <a:lnTo>
                    <a:pt x="0" y="0"/>
                  </a:lnTo>
                  <a:lnTo>
                    <a:pt x="285073" y="0"/>
                  </a:lnTo>
                  <a:lnTo>
                    <a:pt x="285073" y="148574"/>
                  </a:lnTo>
                  <a:close/>
                </a:path>
              </a:pathLst>
            </a:custGeom>
            <a:solidFill>
              <a:srgbClr val="B3B4B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29" name="Google Shape;129;p6"/>
            <p:cNvSpPr/>
            <p:nvPr/>
          </p:nvSpPr>
          <p:spPr>
            <a:xfrm>
              <a:off x="569791" y="6454477"/>
              <a:ext cx="376415" cy="905782"/>
            </a:xfrm>
            <a:custGeom>
              <a:avLst/>
              <a:gdLst/>
              <a:ahLst/>
              <a:cxnLst/>
              <a:rect l="l" t="t" r="r" b="b"/>
              <a:pathLst>
                <a:path w="570864" h="1097914" extrusionOk="0">
                  <a:moveTo>
                    <a:pt x="100291" y="996810"/>
                  </a:moveTo>
                  <a:lnTo>
                    <a:pt x="0" y="996810"/>
                  </a:lnTo>
                  <a:lnTo>
                    <a:pt x="0" y="1097800"/>
                  </a:lnTo>
                  <a:lnTo>
                    <a:pt x="100291" y="1097800"/>
                  </a:lnTo>
                  <a:lnTo>
                    <a:pt x="100291" y="996810"/>
                  </a:lnTo>
                  <a:close/>
                </a:path>
                <a:path w="570864" h="1097914" extrusionOk="0">
                  <a:moveTo>
                    <a:pt x="100291" y="747788"/>
                  </a:moveTo>
                  <a:lnTo>
                    <a:pt x="0" y="747788"/>
                  </a:lnTo>
                  <a:lnTo>
                    <a:pt x="0" y="848779"/>
                  </a:lnTo>
                  <a:lnTo>
                    <a:pt x="100291" y="848779"/>
                  </a:lnTo>
                  <a:lnTo>
                    <a:pt x="100291" y="747788"/>
                  </a:lnTo>
                  <a:close/>
                </a:path>
                <a:path w="570864" h="1097914" extrusionOk="0">
                  <a:moveTo>
                    <a:pt x="100291" y="498411"/>
                  </a:moveTo>
                  <a:lnTo>
                    <a:pt x="0" y="498411"/>
                  </a:lnTo>
                  <a:lnTo>
                    <a:pt x="0" y="599389"/>
                  </a:lnTo>
                  <a:lnTo>
                    <a:pt x="100291" y="599389"/>
                  </a:lnTo>
                  <a:lnTo>
                    <a:pt x="100291" y="498411"/>
                  </a:lnTo>
                  <a:close/>
                </a:path>
                <a:path w="570864" h="1097914" extrusionOk="0">
                  <a:moveTo>
                    <a:pt x="100291" y="0"/>
                  </a:moveTo>
                  <a:lnTo>
                    <a:pt x="0" y="0"/>
                  </a:lnTo>
                  <a:lnTo>
                    <a:pt x="0" y="100990"/>
                  </a:lnTo>
                  <a:lnTo>
                    <a:pt x="100291" y="100990"/>
                  </a:lnTo>
                  <a:lnTo>
                    <a:pt x="100291" y="0"/>
                  </a:lnTo>
                  <a:close/>
                </a:path>
                <a:path w="570864" h="1097914" extrusionOk="0">
                  <a:moveTo>
                    <a:pt x="335394" y="996810"/>
                  </a:moveTo>
                  <a:lnTo>
                    <a:pt x="235102" y="996810"/>
                  </a:lnTo>
                  <a:lnTo>
                    <a:pt x="235102" y="1097800"/>
                  </a:lnTo>
                  <a:lnTo>
                    <a:pt x="335394" y="1097800"/>
                  </a:lnTo>
                  <a:lnTo>
                    <a:pt x="335394" y="996810"/>
                  </a:lnTo>
                  <a:close/>
                </a:path>
                <a:path w="570864" h="1097914" extrusionOk="0">
                  <a:moveTo>
                    <a:pt x="335394" y="249389"/>
                  </a:moveTo>
                  <a:lnTo>
                    <a:pt x="235102" y="249389"/>
                  </a:lnTo>
                  <a:lnTo>
                    <a:pt x="235102" y="350367"/>
                  </a:lnTo>
                  <a:lnTo>
                    <a:pt x="335394" y="350367"/>
                  </a:lnTo>
                  <a:lnTo>
                    <a:pt x="335394" y="249389"/>
                  </a:lnTo>
                  <a:close/>
                </a:path>
                <a:path w="570864" h="1097914" extrusionOk="0">
                  <a:moveTo>
                    <a:pt x="335394" y="0"/>
                  </a:moveTo>
                  <a:lnTo>
                    <a:pt x="235102" y="0"/>
                  </a:lnTo>
                  <a:lnTo>
                    <a:pt x="235102" y="100990"/>
                  </a:lnTo>
                  <a:lnTo>
                    <a:pt x="335394" y="100990"/>
                  </a:lnTo>
                  <a:lnTo>
                    <a:pt x="335394" y="0"/>
                  </a:lnTo>
                  <a:close/>
                </a:path>
                <a:path w="570864" h="1097914" extrusionOk="0">
                  <a:moveTo>
                    <a:pt x="570496" y="996810"/>
                  </a:moveTo>
                  <a:lnTo>
                    <a:pt x="470204" y="996810"/>
                  </a:lnTo>
                  <a:lnTo>
                    <a:pt x="470204" y="1097800"/>
                  </a:lnTo>
                  <a:lnTo>
                    <a:pt x="570496" y="1097800"/>
                  </a:lnTo>
                  <a:lnTo>
                    <a:pt x="570496" y="996810"/>
                  </a:lnTo>
                  <a:close/>
                </a:path>
                <a:path w="570864" h="1097914" extrusionOk="0">
                  <a:moveTo>
                    <a:pt x="570496" y="747788"/>
                  </a:moveTo>
                  <a:lnTo>
                    <a:pt x="470204" y="747788"/>
                  </a:lnTo>
                  <a:lnTo>
                    <a:pt x="470204" y="848779"/>
                  </a:lnTo>
                  <a:lnTo>
                    <a:pt x="570496" y="848779"/>
                  </a:lnTo>
                  <a:lnTo>
                    <a:pt x="570496" y="747788"/>
                  </a:lnTo>
                  <a:close/>
                </a:path>
                <a:path w="570864" h="1097914" extrusionOk="0">
                  <a:moveTo>
                    <a:pt x="570496" y="498411"/>
                  </a:moveTo>
                  <a:lnTo>
                    <a:pt x="470204" y="498411"/>
                  </a:lnTo>
                  <a:lnTo>
                    <a:pt x="470204" y="599389"/>
                  </a:lnTo>
                  <a:lnTo>
                    <a:pt x="570496" y="599389"/>
                  </a:lnTo>
                  <a:lnTo>
                    <a:pt x="570496" y="498411"/>
                  </a:lnTo>
                  <a:close/>
                </a:path>
                <a:path w="570864" h="1097914" extrusionOk="0">
                  <a:moveTo>
                    <a:pt x="570496" y="249389"/>
                  </a:moveTo>
                  <a:lnTo>
                    <a:pt x="470204" y="249389"/>
                  </a:lnTo>
                  <a:lnTo>
                    <a:pt x="470204" y="350367"/>
                  </a:lnTo>
                  <a:lnTo>
                    <a:pt x="570496" y="350367"/>
                  </a:lnTo>
                  <a:lnTo>
                    <a:pt x="570496" y="249389"/>
                  </a:lnTo>
                  <a:close/>
                </a:path>
              </a:pathLst>
            </a:custGeom>
            <a:solidFill>
              <a:srgbClr val="3333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30" name="Google Shape;130;p6"/>
            <p:cNvSpPr/>
            <p:nvPr/>
          </p:nvSpPr>
          <p:spPr>
            <a:xfrm>
              <a:off x="569791" y="6454477"/>
              <a:ext cx="376415" cy="700422"/>
            </a:xfrm>
            <a:custGeom>
              <a:avLst/>
              <a:gdLst/>
              <a:ahLst/>
              <a:cxnLst/>
              <a:rect l="l" t="t" r="r" b="b"/>
              <a:pathLst>
                <a:path w="570864" h="848995" extrusionOk="0">
                  <a:moveTo>
                    <a:pt x="100291" y="249389"/>
                  </a:moveTo>
                  <a:lnTo>
                    <a:pt x="0" y="249389"/>
                  </a:lnTo>
                  <a:lnTo>
                    <a:pt x="0" y="350367"/>
                  </a:lnTo>
                  <a:lnTo>
                    <a:pt x="100291" y="350367"/>
                  </a:lnTo>
                  <a:lnTo>
                    <a:pt x="100291" y="249389"/>
                  </a:lnTo>
                  <a:close/>
                </a:path>
                <a:path w="570864" h="848995" extrusionOk="0">
                  <a:moveTo>
                    <a:pt x="335394" y="747788"/>
                  </a:moveTo>
                  <a:lnTo>
                    <a:pt x="235102" y="747788"/>
                  </a:lnTo>
                  <a:lnTo>
                    <a:pt x="235102" y="848779"/>
                  </a:lnTo>
                  <a:lnTo>
                    <a:pt x="335394" y="848779"/>
                  </a:lnTo>
                  <a:lnTo>
                    <a:pt x="335394" y="747788"/>
                  </a:lnTo>
                  <a:close/>
                </a:path>
                <a:path w="570864" h="848995" extrusionOk="0">
                  <a:moveTo>
                    <a:pt x="335394" y="498411"/>
                  </a:moveTo>
                  <a:lnTo>
                    <a:pt x="235102" y="498411"/>
                  </a:lnTo>
                  <a:lnTo>
                    <a:pt x="235102" y="599389"/>
                  </a:lnTo>
                  <a:lnTo>
                    <a:pt x="335394" y="599389"/>
                  </a:lnTo>
                  <a:lnTo>
                    <a:pt x="335394" y="498411"/>
                  </a:lnTo>
                  <a:close/>
                </a:path>
                <a:path w="570864" h="848995" extrusionOk="0">
                  <a:moveTo>
                    <a:pt x="570496" y="0"/>
                  </a:moveTo>
                  <a:lnTo>
                    <a:pt x="470204" y="0"/>
                  </a:lnTo>
                  <a:lnTo>
                    <a:pt x="470204" y="100990"/>
                  </a:lnTo>
                  <a:lnTo>
                    <a:pt x="570496" y="100990"/>
                  </a:lnTo>
                  <a:lnTo>
                    <a:pt x="570496" y="0"/>
                  </a:lnTo>
                  <a:close/>
                </a:path>
              </a:pathLst>
            </a:custGeom>
            <a:solidFill>
              <a:srgbClr val="FDB9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31" name="Google Shape;131;p6"/>
            <p:cNvSpPr/>
            <p:nvPr/>
          </p:nvSpPr>
          <p:spPr>
            <a:xfrm>
              <a:off x="507212" y="6096314"/>
              <a:ext cx="250804" cy="1484665"/>
            </a:xfrm>
            <a:custGeom>
              <a:avLst/>
              <a:gdLst/>
              <a:ahLst/>
              <a:cxnLst/>
              <a:rect l="l" t="t" r="r" b="b"/>
              <a:pathLst>
                <a:path w="380364" h="1799589" extrusionOk="0">
                  <a:moveTo>
                    <a:pt x="380339" y="0"/>
                  </a:moveTo>
                  <a:lnTo>
                    <a:pt x="94907" y="0"/>
                  </a:lnTo>
                  <a:lnTo>
                    <a:pt x="94907" y="147828"/>
                  </a:lnTo>
                  <a:lnTo>
                    <a:pt x="0" y="147828"/>
                  </a:lnTo>
                  <a:lnTo>
                    <a:pt x="0" y="1799361"/>
                  </a:lnTo>
                  <a:lnTo>
                    <a:pt x="380339" y="1799361"/>
                  </a:lnTo>
                  <a:lnTo>
                    <a:pt x="380339" y="147828"/>
                  </a:lnTo>
                  <a:lnTo>
                    <a:pt x="380339" y="0"/>
                  </a:lnTo>
                  <a:close/>
                </a:path>
              </a:pathLst>
            </a:custGeom>
            <a:solidFill>
              <a:srgbClr val="000000">
                <a:alpha val="1450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grpSp>
      <p:grpSp>
        <p:nvGrpSpPr>
          <p:cNvPr id="132" name="Google Shape;132;p6"/>
          <p:cNvGrpSpPr/>
          <p:nvPr/>
        </p:nvGrpSpPr>
        <p:grpSpPr>
          <a:xfrm flipH="1">
            <a:off x="7964190" y="6875613"/>
            <a:ext cx="1422950" cy="895583"/>
            <a:chOff x="27227" y="6096000"/>
            <a:chExt cx="2045921" cy="1489313"/>
          </a:xfrm>
        </p:grpSpPr>
        <p:sp>
          <p:nvSpPr>
            <p:cNvPr id="133" name="Google Shape;133;p6"/>
            <p:cNvSpPr/>
            <p:nvPr/>
          </p:nvSpPr>
          <p:spPr>
            <a:xfrm>
              <a:off x="232545" y="7226940"/>
              <a:ext cx="87090" cy="354664"/>
            </a:xfrm>
            <a:custGeom>
              <a:avLst/>
              <a:gdLst/>
              <a:ahLst/>
              <a:cxnLst/>
              <a:rect l="l" t="t" r="r" b="b"/>
              <a:pathLst>
                <a:path w="132080" h="429895" extrusionOk="0">
                  <a:moveTo>
                    <a:pt x="88509" y="429590"/>
                  </a:moveTo>
                  <a:lnTo>
                    <a:pt x="43125" y="429590"/>
                  </a:lnTo>
                  <a:lnTo>
                    <a:pt x="40198" y="429178"/>
                  </a:lnTo>
                  <a:lnTo>
                    <a:pt x="19278" y="419358"/>
                  </a:lnTo>
                  <a:lnTo>
                    <a:pt x="5172" y="404791"/>
                  </a:lnTo>
                  <a:lnTo>
                    <a:pt x="0" y="386953"/>
                  </a:lnTo>
                  <a:lnTo>
                    <a:pt x="0" y="45821"/>
                  </a:lnTo>
                  <a:lnTo>
                    <a:pt x="5172" y="27986"/>
                  </a:lnTo>
                  <a:lnTo>
                    <a:pt x="19277" y="13421"/>
                  </a:lnTo>
                  <a:lnTo>
                    <a:pt x="40198" y="3600"/>
                  </a:lnTo>
                  <a:lnTo>
                    <a:pt x="65815" y="0"/>
                  </a:lnTo>
                  <a:lnTo>
                    <a:pt x="91435" y="3600"/>
                  </a:lnTo>
                  <a:lnTo>
                    <a:pt x="112356" y="13421"/>
                  </a:lnTo>
                  <a:lnTo>
                    <a:pt x="126460" y="27986"/>
                  </a:lnTo>
                  <a:lnTo>
                    <a:pt x="131632" y="45821"/>
                  </a:lnTo>
                  <a:lnTo>
                    <a:pt x="131632" y="386953"/>
                  </a:lnTo>
                  <a:lnTo>
                    <a:pt x="126461" y="404791"/>
                  </a:lnTo>
                  <a:lnTo>
                    <a:pt x="112357" y="419358"/>
                  </a:lnTo>
                  <a:lnTo>
                    <a:pt x="91436" y="429178"/>
                  </a:lnTo>
                  <a:lnTo>
                    <a:pt x="88509" y="429590"/>
                  </a:lnTo>
                  <a:close/>
                </a:path>
              </a:pathLst>
            </a:custGeom>
            <a:solidFill>
              <a:srgbClr val="A87C4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34" name="Google Shape;134;p6"/>
            <p:cNvSpPr/>
            <p:nvPr/>
          </p:nvSpPr>
          <p:spPr>
            <a:xfrm>
              <a:off x="127241" y="7236725"/>
              <a:ext cx="60712" cy="344711"/>
            </a:xfrm>
            <a:custGeom>
              <a:avLst/>
              <a:gdLst/>
              <a:ahLst/>
              <a:cxnLst/>
              <a:rect l="l" t="t" r="r" b="b"/>
              <a:pathLst>
                <a:path w="92075" h="417829" extrusionOk="0">
                  <a:moveTo>
                    <a:pt x="68249" y="417730"/>
                  </a:moveTo>
                  <a:lnTo>
                    <a:pt x="23349" y="417730"/>
                  </a:lnTo>
                  <a:lnTo>
                    <a:pt x="13414" y="410568"/>
                  </a:lnTo>
                  <a:lnTo>
                    <a:pt x="3599" y="395003"/>
                  </a:lnTo>
                  <a:lnTo>
                    <a:pt x="0" y="375942"/>
                  </a:lnTo>
                  <a:lnTo>
                    <a:pt x="0" y="48967"/>
                  </a:lnTo>
                  <a:lnTo>
                    <a:pt x="3599" y="29905"/>
                  </a:lnTo>
                  <a:lnTo>
                    <a:pt x="13414" y="14341"/>
                  </a:lnTo>
                  <a:lnTo>
                    <a:pt x="27971" y="3847"/>
                  </a:lnTo>
                  <a:lnTo>
                    <a:pt x="45798" y="0"/>
                  </a:lnTo>
                  <a:lnTo>
                    <a:pt x="63627" y="3847"/>
                  </a:lnTo>
                  <a:lnTo>
                    <a:pt x="78185" y="14341"/>
                  </a:lnTo>
                  <a:lnTo>
                    <a:pt x="88001" y="29905"/>
                  </a:lnTo>
                  <a:lnTo>
                    <a:pt x="91600" y="48967"/>
                  </a:lnTo>
                  <a:lnTo>
                    <a:pt x="91600" y="375942"/>
                  </a:lnTo>
                  <a:lnTo>
                    <a:pt x="88001" y="395003"/>
                  </a:lnTo>
                  <a:lnTo>
                    <a:pt x="78185" y="410568"/>
                  </a:lnTo>
                  <a:lnTo>
                    <a:pt x="68249" y="417730"/>
                  </a:lnTo>
                  <a:close/>
                </a:path>
              </a:pathLst>
            </a:custGeom>
            <a:solidFill>
              <a:srgbClr val="8A5D3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35" name="Google Shape;135;p6"/>
            <p:cNvSpPr/>
            <p:nvPr/>
          </p:nvSpPr>
          <p:spPr>
            <a:xfrm>
              <a:off x="116271" y="7013807"/>
              <a:ext cx="275507" cy="270844"/>
            </a:xfrm>
            <a:custGeom>
              <a:avLst/>
              <a:gdLst/>
              <a:ahLst/>
              <a:cxnLst/>
              <a:rect l="l" t="t" r="r" b="b"/>
              <a:pathLst>
                <a:path w="417830" h="328295" extrusionOk="0">
                  <a:moveTo>
                    <a:pt x="140041" y="328207"/>
                  </a:moveTo>
                  <a:lnTo>
                    <a:pt x="102375" y="320598"/>
                  </a:lnTo>
                  <a:lnTo>
                    <a:pt x="71616" y="299846"/>
                  </a:lnTo>
                  <a:lnTo>
                    <a:pt x="50878" y="269068"/>
                  </a:lnTo>
                  <a:lnTo>
                    <a:pt x="43273" y="231378"/>
                  </a:lnTo>
                  <a:lnTo>
                    <a:pt x="43273" y="225627"/>
                  </a:lnTo>
                  <a:lnTo>
                    <a:pt x="43865" y="220015"/>
                  </a:lnTo>
                  <a:lnTo>
                    <a:pt x="44834" y="214534"/>
                  </a:lnTo>
                  <a:lnTo>
                    <a:pt x="26311" y="196167"/>
                  </a:lnTo>
                  <a:lnTo>
                    <a:pt x="12179" y="174103"/>
                  </a:lnTo>
                  <a:lnTo>
                    <a:pt x="3166" y="149058"/>
                  </a:lnTo>
                  <a:lnTo>
                    <a:pt x="0" y="121751"/>
                  </a:lnTo>
                  <a:lnTo>
                    <a:pt x="9305" y="75638"/>
                  </a:lnTo>
                  <a:lnTo>
                    <a:pt x="34681" y="37982"/>
                  </a:lnTo>
                  <a:lnTo>
                    <a:pt x="72318" y="12595"/>
                  </a:lnTo>
                  <a:lnTo>
                    <a:pt x="118406" y="3286"/>
                  </a:lnTo>
                  <a:lnTo>
                    <a:pt x="135967" y="4583"/>
                  </a:lnTo>
                  <a:lnTo>
                    <a:pt x="152720" y="8350"/>
                  </a:lnTo>
                  <a:lnTo>
                    <a:pt x="168482" y="14396"/>
                  </a:lnTo>
                  <a:lnTo>
                    <a:pt x="183069" y="22533"/>
                  </a:lnTo>
                  <a:lnTo>
                    <a:pt x="194284" y="13149"/>
                  </a:lnTo>
                  <a:lnTo>
                    <a:pt x="207184" y="6054"/>
                  </a:lnTo>
                  <a:lnTo>
                    <a:pt x="221464" y="1566"/>
                  </a:lnTo>
                  <a:lnTo>
                    <a:pt x="236815" y="0"/>
                  </a:lnTo>
                  <a:lnTo>
                    <a:pt x="261649" y="4193"/>
                  </a:lnTo>
                  <a:lnTo>
                    <a:pt x="282987" y="15826"/>
                  </a:lnTo>
                  <a:lnTo>
                    <a:pt x="299428" y="33475"/>
                  </a:lnTo>
                  <a:lnTo>
                    <a:pt x="309569" y="55718"/>
                  </a:lnTo>
                  <a:lnTo>
                    <a:pt x="315246" y="54597"/>
                  </a:lnTo>
                  <a:lnTo>
                    <a:pt x="321103" y="53978"/>
                  </a:lnTo>
                  <a:lnTo>
                    <a:pt x="327111" y="53978"/>
                  </a:lnTo>
                  <a:lnTo>
                    <a:pt x="362259" y="61081"/>
                  </a:lnTo>
                  <a:lnTo>
                    <a:pt x="390961" y="80445"/>
                  </a:lnTo>
                  <a:lnTo>
                    <a:pt x="410312" y="109164"/>
                  </a:lnTo>
                  <a:lnTo>
                    <a:pt x="417408" y="144332"/>
                  </a:lnTo>
                  <a:lnTo>
                    <a:pt x="414560" y="166929"/>
                  </a:lnTo>
                  <a:lnTo>
                    <a:pt x="406491" y="187428"/>
                  </a:lnTo>
                  <a:lnTo>
                    <a:pt x="393910" y="205117"/>
                  </a:lnTo>
                  <a:lnTo>
                    <a:pt x="377528" y="219284"/>
                  </a:lnTo>
                  <a:lnTo>
                    <a:pt x="367472" y="259776"/>
                  </a:lnTo>
                  <a:lnTo>
                    <a:pt x="343837" y="292646"/>
                  </a:lnTo>
                  <a:lnTo>
                    <a:pt x="309812" y="314707"/>
                  </a:lnTo>
                  <a:lnTo>
                    <a:pt x="268586" y="322769"/>
                  </a:lnTo>
                  <a:lnTo>
                    <a:pt x="251295" y="321402"/>
                  </a:lnTo>
                  <a:lnTo>
                    <a:pt x="234869" y="317443"/>
                  </a:lnTo>
                  <a:lnTo>
                    <a:pt x="219513" y="311104"/>
                  </a:lnTo>
                  <a:lnTo>
                    <a:pt x="205432" y="302601"/>
                  </a:lnTo>
                  <a:lnTo>
                    <a:pt x="191500" y="313286"/>
                  </a:lnTo>
                  <a:lnTo>
                    <a:pt x="175747" y="321345"/>
                  </a:lnTo>
                  <a:lnTo>
                    <a:pt x="158489" y="326434"/>
                  </a:lnTo>
                  <a:lnTo>
                    <a:pt x="140041" y="328207"/>
                  </a:lnTo>
                  <a:close/>
                </a:path>
              </a:pathLst>
            </a:custGeom>
            <a:solidFill>
              <a:srgbClr val="00A5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36" name="Google Shape;136;p6"/>
            <p:cNvSpPr/>
            <p:nvPr/>
          </p:nvSpPr>
          <p:spPr>
            <a:xfrm>
              <a:off x="27227" y="7088821"/>
              <a:ext cx="215633" cy="212170"/>
            </a:xfrm>
            <a:custGeom>
              <a:avLst/>
              <a:gdLst/>
              <a:ahLst/>
              <a:cxnLst/>
              <a:rect l="l" t="t" r="r" b="b"/>
              <a:pathLst>
                <a:path w="327025" h="257175" extrusionOk="0">
                  <a:moveTo>
                    <a:pt x="141397" y="256968"/>
                  </a:moveTo>
                  <a:lnTo>
                    <a:pt x="121954" y="253684"/>
                  </a:lnTo>
                  <a:lnTo>
                    <a:pt x="105248" y="244577"/>
                  </a:lnTo>
                  <a:lnTo>
                    <a:pt x="92375" y="230759"/>
                  </a:lnTo>
                  <a:lnTo>
                    <a:pt x="84435" y="213343"/>
                  </a:lnTo>
                  <a:lnTo>
                    <a:pt x="79991" y="214219"/>
                  </a:lnTo>
                  <a:lnTo>
                    <a:pt x="75398" y="214702"/>
                  </a:lnTo>
                  <a:lnTo>
                    <a:pt x="70701" y="214702"/>
                  </a:lnTo>
                  <a:lnTo>
                    <a:pt x="43181" y="209143"/>
                  </a:lnTo>
                  <a:lnTo>
                    <a:pt x="20708" y="193983"/>
                  </a:lnTo>
                  <a:lnTo>
                    <a:pt x="5556" y="171498"/>
                  </a:lnTo>
                  <a:lnTo>
                    <a:pt x="0" y="143962"/>
                  </a:lnTo>
                  <a:lnTo>
                    <a:pt x="2230" y="126273"/>
                  </a:lnTo>
                  <a:lnTo>
                    <a:pt x="8548" y="110224"/>
                  </a:lnTo>
                  <a:lnTo>
                    <a:pt x="18397" y="96373"/>
                  </a:lnTo>
                  <a:lnTo>
                    <a:pt x="31220" y="85280"/>
                  </a:lnTo>
                  <a:lnTo>
                    <a:pt x="39095" y="53578"/>
                  </a:lnTo>
                  <a:lnTo>
                    <a:pt x="57602" y="27841"/>
                  </a:lnTo>
                  <a:lnTo>
                    <a:pt x="84242" y="10567"/>
                  </a:lnTo>
                  <a:lnTo>
                    <a:pt x="116519" y="4255"/>
                  </a:lnTo>
                  <a:lnTo>
                    <a:pt x="130057" y="5325"/>
                  </a:lnTo>
                  <a:lnTo>
                    <a:pt x="142918" y="8425"/>
                  </a:lnTo>
                  <a:lnTo>
                    <a:pt x="154939" y="13387"/>
                  </a:lnTo>
                  <a:lnTo>
                    <a:pt x="165960" y="20045"/>
                  </a:lnTo>
                  <a:lnTo>
                    <a:pt x="176871" y="11678"/>
                  </a:lnTo>
                  <a:lnTo>
                    <a:pt x="189207" y="5369"/>
                  </a:lnTo>
                  <a:lnTo>
                    <a:pt x="202719" y="1387"/>
                  </a:lnTo>
                  <a:lnTo>
                    <a:pt x="217161" y="0"/>
                  </a:lnTo>
                  <a:lnTo>
                    <a:pt x="246652" y="5957"/>
                  </a:lnTo>
                  <a:lnTo>
                    <a:pt x="270735" y="22203"/>
                  </a:lnTo>
                  <a:lnTo>
                    <a:pt x="286973" y="46300"/>
                  </a:lnTo>
                  <a:lnTo>
                    <a:pt x="292927" y="75807"/>
                  </a:lnTo>
                  <a:lnTo>
                    <a:pt x="292927" y="80312"/>
                  </a:lnTo>
                  <a:lnTo>
                    <a:pt x="292455" y="84705"/>
                  </a:lnTo>
                  <a:lnTo>
                    <a:pt x="291704" y="88999"/>
                  </a:lnTo>
                  <a:lnTo>
                    <a:pt x="306207" y="103379"/>
                  </a:lnTo>
                  <a:lnTo>
                    <a:pt x="317269" y="120653"/>
                  </a:lnTo>
                  <a:lnTo>
                    <a:pt x="324321" y="140261"/>
                  </a:lnTo>
                  <a:lnTo>
                    <a:pt x="326798" y="161641"/>
                  </a:lnTo>
                  <a:lnTo>
                    <a:pt x="319513" y="197745"/>
                  </a:lnTo>
                  <a:lnTo>
                    <a:pt x="299647" y="227228"/>
                  </a:lnTo>
                  <a:lnTo>
                    <a:pt x="270182" y="247105"/>
                  </a:lnTo>
                  <a:lnTo>
                    <a:pt x="234100" y="254394"/>
                  </a:lnTo>
                  <a:lnTo>
                    <a:pt x="220353" y="253378"/>
                  </a:lnTo>
                  <a:lnTo>
                    <a:pt x="207237" y="250428"/>
                  </a:lnTo>
                  <a:lnTo>
                    <a:pt x="194897" y="245693"/>
                  </a:lnTo>
                  <a:lnTo>
                    <a:pt x="183473" y="239323"/>
                  </a:lnTo>
                  <a:lnTo>
                    <a:pt x="174696" y="246673"/>
                  </a:lnTo>
                  <a:lnTo>
                    <a:pt x="164597" y="252228"/>
                  </a:lnTo>
                  <a:lnTo>
                    <a:pt x="153417" y="255742"/>
                  </a:lnTo>
                  <a:lnTo>
                    <a:pt x="141397" y="256968"/>
                  </a:lnTo>
                  <a:close/>
                </a:path>
              </a:pathLst>
            </a:custGeom>
            <a:solidFill>
              <a:srgbClr val="006E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37" name="Google Shape;137;p6"/>
            <p:cNvSpPr/>
            <p:nvPr/>
          </p:nvSpPr>
          <p:spPr>
            <a:xfrm>
              <a:off x="1187589" y="6430166"/>
              <a:ext cx="885559" cy="1155147"/>
            </a:xfrm>
            <a:custGeom>
              <a:avLst/>
              <a:gdLst/>
              <a:ahLst/>
              <a:cxnLst/>
              <a:rect l="l" t="t" r="r" b="b"/>
              <a:pathLst>
                <a:path w="1343025" h="1400175" extrusionOk="0">
                  <a:moveTo>
                    <a:pt x="1343025" y="1399694"/>
                  </a:moveTo>
                  <a:lnTo>
                    <a:pt x="0" y="1399694"/>
                  </a:lnTo>
                  <a:lnTo>
                    <a:pt x="0" y="347964"/>
                  </a:lnTo>
                  <a:lnTo>
                    <a:pt x="454035" y="347964"/>
                  </a:lnTo>
                  <a:lnTo>
                    <a:pt x="454035" y="202115"/>
                  </a:lnTo>
                  <a:lnTo>
                    <a:pt x="671512" y="0"/>
                  </a:lnTo>
                  <a:lnTo>
                    <a:pt x="896566" y="202115"/>
                  </a:lnTo>
                  <a:lnTo>
                    <a:pt x="896566" y="651138"/>
                  </a:lnTo>
                  <a:lnTo>
                    <a:pt x="1343025" y="651138"/>
                  </a:lnTo>
                  <a:lnTo>
                    <a:pt x="1343025" y="1399694"/>
                  </a:lnTo>
                  <a:close/>
                </a:path>
              </a:pathLst>
            </a:custGeom>
            <a:solidFill>
              <a:srgbClr val="F1709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38" name="Google Shape;138;p6"/>
            <p:cNvSpPr/>
            <p:nvPr/>
          </p:nvSpPr>
          <p:spPr>
            <a:xfrm>
              <a:off x="1590217" y="7093917"/>
              <a:ext cx="95465" cy="119444"/>
            </a:xfrm>
            <a:custGeom>
              <a:avLst/>
              <a:gdLst/>
              <a:ahLst/>
              <a:cxnLst/>
              <a:rect l="l" t="t" r="r" b="b"/>
              <a:pathLst>
                <a:path w="144780" h="144779" extrusionOk="0">
                  <a:moveTo>
                    <a:pt x="144516" y="144168"/>
                  </a:moveTo>
                  <a:lnTo>
                    <a:pt x="0" y="144168"/>
                  </a:lnTo>
                  <a:lnTo>
                    <a:pt x="0" y="0"/>
                  </a:lnTo>
                  <a:lnTo>
                    <a:pt x="144516" y="0"/>
                  </a:lnTo>
                  <a:lnTo>
                    <a:pt x="144516" y="144168"/>
                  </a:lnTo>
                  <a:close/>
                </a:path>
              </a:pathLst>
            </a:custGeom>
            <a:solidFill>
              <a:srgbClr val="FDB9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39" name="Google Shape;139;p6"/>
            <p:cNvSpPr/>
            <p:nvPr/>
          </p:nvSpPr>
          <p:spPr>
            <a:xfrm>
              <a:off x="1293981" y="6848422"/>
              <a:ext cx="683324" cy="610316"/>
            </a:xfrm>
            <a:custGeom>
              <a:avLst/>
              <a:gdLst/>
              <a:ahLst/>
              <a:cxnLst/>
              <a:rect l="l" t="t" r="r" b="b"/>
              <a:pathLst>
                <a:path w="1036320" h="739775" extrusionOk="0">
                  <a:moveTo>
                    <a:pt x="144513" y="595147"/>
                  </a:moveTo>
                  <a:lnTo>
                    <a:pt x="0" y="595147"/>
                  </a:lnTo>
                  <a:lnTo>
                    <a:pt x="0" y="739317"/>
                  </a:lnTo>
                  <a:lnTo>
                    <a:pt x="144513" y="739317"/>
                  </a:lnTo>
                  <a:lnTo>
                    <a:pt x="144513" y="595147"/>
                  </a:lnTo>
                  <a:close/>
                </a:path>
                <a:path w="1036320" h="739775" extrusionOk="0">
                  <a:moveTo>
                    <a:pt x="144513" y="297573"/>
                  </a:moveTo>
                  <a:lnTo>
                    <a:pt x="0" y="297573"/>
                  </a:lnTo>
                  <a:lnTo>
                    <a:pt x="0" y="441744"/>
                  </a:lnTo>
                  <a:lnTo>
                    <a:pt x="144513" y="441744"/>
                  </a:lnTo>
                  <a:lnTo>
                    <a:pt x="144513" y="297573"/>
                  </a:lnTo>
                  <a:close/>
                </a:path>
                <a:path w="1036320" h="739775" extrusionOk="0">
                  <a:moveTo>
                    <a:pt x="144513" y="0"/>
                  </a:moveTo>
                  <a:lnTo>
                    <a:pt x="0" y="0"/>
                  </a:lnTo>
                  <a:lnTo>
                    <a:pt x="0" y="144170"/>
                  </a:lnTo>
                  <a:lnTo>
                    <a:pt x="144513" y="144170"/>
                  </a:lnTo>
                  <a:lnTo>
                    <a:pt x="144513" y="0"/>
                  </a:lnTo>
                  <a:close/>
                </a:path>
                <a:path w="1036320" h="739775" extrusionOk="0">
                  <a:moveTo>
                    <a:pt x="593775" y="595147"/>
                  </a:moveTo>
                  <a:lnTo>
                    <a:pt x="449262" y="595147"/>
                  </a:lnTo>
                  <a:lnTo>
                    <a:pt x="449262" y="739317"/>
                  </a:lnTo>
                  <a:lnTo>
                    <a:pt x="593775" y="739317"/>
                  </a:lnTo>
                  <a:lnTo>
                    <a:pt x="593775" y="595147"/>
                  </a:lnTo>
                  <a:close/>
                </a:path>
                <a:path w="1036320" h="739775" extrusionOk="0">
                  <a:moveTo>
                    <a:pt x="593775" y="0"/>
                  </a:moveTo>
                  <a:lnTo>
                    <a:pt x="449262" y="0"/>
                  </a:lnTo>
                  <a:lnTo>
                    <a:pt x="449262" y="144170"/>
                  </a:lnTo>
                  <a:lnTo>
                    <a:pt x="593775" y="144170"/>
                  </a:lnTo>
                  <a:lnTo>
                    <a:pt x="593775" y="0"/>
                  </a:lnTo>
                  <a:close/>
                </a:path>
                <a:path w="1036320" h="739775" extrusionOk="0">
                  <a:moveTo>
                    <a:pt x="1036307" y="595147"/>
                  </a:moveTo>
                  <a:lnTo>
                    <a:pt x="891794" y="595147"/>
                  </a:lnTo>
                  <a:lnTo>
                    <a:pt x="891794" y="739317"/>
                  </a:lnTo>
                  <a:lnTo>
                    <a:pt x="1036307" y="739317"/>
                  </a:lnTo>
                  <a:lnTo>
                    <a:pt x="1036307" y="595147"/>
                  </a:lnTo>
                  <a:close/>
                </a:path>
                <a:path w="1036320" h="739775" extrusionOk="0">
                  <a:moveTo>
                    <a:pt x="1036307" y="297573"/>
                  </a:moveTo>
                  <a:lnTo>
                    <a:pt x="891794" y="297573"/>
                  </a:lnTo>
                  <a:lnTo>
                    <a:pt x="891794" y="441744"/>
                  </a:lnTo>
                  <a:lnTo>
                    <a:pt x="1036307" y="441744"/>
                  </a:lnTo>
                  <a:lnTo>
                    <a:pt x="1036307" y="297573"/>
                  </a:lnTo>
                  <a:close/>
                </a:path>
              </a:pathLst>
            </a:custGeom>
            <a:solidFill>
              <a:srgbClr val="0F293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40" name="Google Shape;140;p6"/>
            <p:cNvSpPr/>
            <p:nvPr/>
          </p:nvSpPr>
          <p:spPr>
            <a:xfrm>
              <a:off x="1590217" y="6613540"/>
              <a:ext cx="95106" cy="11870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41" name="Google Shape;141;p6"/>
            <p:cNvSpPr/>
            <p:nvPr/>
          </p:nvSpPr>
          <p:spPr>
            <a:xfrm>
              <a:off x="1187589" y="6717243"/>
              <a:ext cx="885559" cy="868063"/>
            </a:xfrm>
            <a:custGeom>
              <a:avLst/>
              <a:gdLst/>
              <a:ahLst/>
              <a:cxnLst/>
              <a:rect l="l" t="t" r="r" b="b"/>
              <a:pathLst>
                <a:path w="1343025" h="1052195" extrusionOk="0">
                  <a:moveTo>
                    <a:pt x="454025" y="0"/>
                  </a:moveTo>
                  <a:lnTo>
                    <a:pt x="0" y="0"/>
                  </a:lnTo>
                  <a:lnTo>
                    <a:pt x="0" y="1051725"/>
                  </a:lnTo>
                  <a:lnTo>
                    <a:pt x="454025" y="1051725"/>
                  </a:lnTo>
                  <a:lnTo>
                    <a:pt x="454025" y="0"/>
                  </a:lnTo>
                  <a:close/>
                </a:path>
                <a:path w="1343025" h="1052195" extrusionOk="0">
                  <a:moveTo>
                    <a:pt x="1343025" y="303174"/>
                  </a:moveTo>
                  <a:lnTo>
                    <a:pt x="896556" y="303174"/>
                  </a:lnTo>
                  <a:lnTo>
                    <a:pt x="896556" y="1051725"/>
                  </a:lnTo>
                  <a:lnTo>
                    <a:pt x="1343025" y="1051725"/>
                  </a:lnTo>
                  <a:lnTo>
                    <a:pt x="1343025" y="303174"/>
                  </a:lnTo>
                  <a:close/>
                </a:path>
              </a:pathLst>
            </a:custGeom>
            <a:solidFill>
              <a:srgbClr val="000000">
                <a:alpha val="1450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42" name="Google Shape;142;p6"/>
            <p:cNvSpPr/>
            <p:nvPr/>
          </p:nvSpPr>
          <p:spPr>
            <a:xfrm>
              <a:off x="507215" y="6218575"/>
              <a:ext cx="501607" cy="1363126"/>
            </a:xfrm>
            <a:custGeom>
              <a:avLst/>
              <a:gdLst/>
              <a:ahLst/>
              <a:cxnLst/>
              <a:rect l="l" t="t" r="r" b="b"/>
              <a:pathLst>
                <a:path w="760730" h="1652270" extrusionOk="0">
                  <a:moveTo>
                    <a:pt x="0" y="0"/>
                  </a:moveTo>
                  <a:lnTo>
                    <a:pt x="760315" y="0"/>
                  </a:lnTo>
                  <a:lnTo>
                    <a:pt x="760315" y="1651650"/>
                  </a:lnTo>
                  <a:lnTo>
                    <a:pt x="0" y="1651650"/>
                  </a:lnTo>
                  <a:lnTo>
                    <a:pt x="0" y="0"/>
                  </a:lnTo>
                  <a:close/>
                </a:path>
              </a:pathLst>
            </a:custGeom>
            <a:solidFill>
              <a:srgbClr val="CCCC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43" name="Google Shape;143;p6"/>
            <p:cNvSpPr/>
            <p:nvPr/>
          </p:nvSpPr>
          <p:spPr>
            <a:xfrm>
              <a:off x="569792" y="6096000"/>
              <a:ext cx="187998" cy="122587"/>
            </a:xfrm>
            <a:custGeom>
              <a:avLst/>
              <a:gdLst/>
              <a:ahLst/>
              <a:cxnLst/>
              <a:rect l="l" t="t" r="r" b="b"/>
              <a:pathLst>
                <a:path w="285114" h="148589" extrusionOk="0">
                  <a:moveTo>
                    <a:pt x="285073" y="148574"/>
                  </a:moveTo>
                  <a:lnTo>
                    <a:pt x="0" y="148574"/>
                  </a:lnTo>
                  <a:lnTo>
                    <a:pt x="0" y="0"/>
                  </a:lnTo>
                  <a:lnTo>
                    <a:pt x="285073" y="0"/>
                  </a:lnTo>
                  <a:lnTo>
                    <a:pt x="285073" y="148574"/>
                  </a:lnTo>
                  <a:close/>
                </a:path>
              </a:pathLst>
            </a:custGeom>
            <a:solidFill>
              <a:srgbClr val="B3B4B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44" name="Google Shape;144;p6"/>
            <p:cNvSpPr/>
            <p:nvPr/>
          </p:nvSpPr>
          <p:spPr>
            <a:xfrm>
              <a:off x="569791" y="6454477"/>
              <a:ext cx="376415" cy="905782"/>
            </a:xfrm>
            <a:custGeom>
              <a:avLst/>
              <a:gdLst/>
              <a:ahLst/>
              <a:cxnLst/>
              <a:rect l="l" t="t" r="r" b="b"/>
              <a:pathLst>
                <a:path w="570864" h="1097914" extrusionOk="0">
                  <a:moveTo>
                    <a:pt x="100291" y="996810"/>
                  </a:moveTo>
                  <a:lnTo>
                    <a:pt x="0" y="996810"/>
                  </a:lnTo>
                  <a:lnTo>
                    <a:pt x="0" y="1097800"/>
                  </a:lnTo>
                  <a:lnTo>
                    <a:pt x="100291" y="1097800"/>
                  </a:lnTo>
                  <a:lnTo>
                    <a:pt x="100291" y="996810"/>
                  </a:lnTo>
                  <a:close/>
                </a:path>
                <a:path w="570864" h="1097914" extrusionOk="0">
                  <a:moveTo>
                    <a:pt x="100291" y="747788"/>
                  </a:moveTo>
                  <a:lnTo>
                    <a:pt x="0" y="747788"/>
                  </a:lnTo>
                  <a:lnTo>
                    <a:pt x="0" y="848779"/>
                  </a:lnTo>
                  <a:lnTo>
                    <a:pt x="100291" y="848779"/>
                  </a:lnTo>
                  <a:lnTo>
                    <a:pt x="100291" y="747788"/>
                  </a:lnTo>
                  <a:close/>
                </a:path>
                <a:path w="570864" h="1097914" extrusionOk="0">
                  <a:moveTo>
                    <a:pt x="100291" y="498411"/>
                  </a:moveTo>
                  <a:lnTo>
                    <a:pt x="0" y="498411"/>
                  </a:lnTo>
                  <a:lnTo>
                    <a:pt x="0" y="599389"/>
                  </a:lnTo>
                  <a:lnTo>
                    <a:pt x="100291" y="599389"/>
                  </a:lnTo>
                  <a:lnTo>
                    <a:pt x="100291" y="498411"/>
                  </a:lnTo>
                  <a:close/>
                </a:path>
                <a:path w="570864" h="1097914" extrusionOk="0">
                  <a:moveTo>
                    <a:pt x="100291" y="0"/>
                  </a:moveTo>
                  <a:lnTo>
                    <a:pt x="0" y="0"/>
                  </a:lnTo>
                  <a:lnTo>
                    <a:pt x="0" y="100990"/>
                  </a:lnTo>
                  <a:lnTo>
                    <a:pt x="100291" y="100990"/>
                  </a:lnTo>
                  <a:lnTo>
                    <a:pt x="100291" y="0"/>
                  </a:lnTo>
                  <a:close/>
                </a:path>
                <a:path w="570864" h="1097914" extrusionOk="0">
                  <a:moveTo>
                    <a:pt x="335394" y="996810"/>
                  </a:moveTo>
                  <a:lnTo>
                    <a:pt x="235102" y="996810"/>
                  </a:lnTo>
                  <a:lnTo>
                    <a:pt x="235102" y="1097800"/>
                  </a:lnTo>
                  <a:lnTo>
                    <a:pt x="335394" y="1097800"/>
                  </a:lnTo>
                  <a:lnTo>
                    <a:pt x="335394" y="996810"/>
                  </a:lnTo>
                  <a:close/>
                </a:path>
                <a:path w="570864" h="1097914" extrusionOk="0">
                  <a:moveTo>
                    <a:pt x="335394" y="249389"/>
                  </a:moveTo>
                  <a:lnTo>
                    <a:pt x="235102" y="249389"/>
                  </a:lnTo>
                  <a:lnTo>
                    <a:pt x="235102" y="350367"/>
                  </a:lnTo>
                  <a:lnTo>
                    <a:pt x="335394" y="350367"/>
                  </a:lnTo>
                  <a:lnTo>
                    <a:pt x="335394" y="249389"/>
                  </a:lnTo>
                  <a:close/>
                </a:path>
                <a:path w="570864" h="1097914" extrusionOk="0">
                  <a:moveTo>
                    <a:pt x="335394" y="0"/>
                  </a:moveTo>
                  <a:lnTo>
                    <a:pt x="235102" y="0"/>
                  </a:lnTo>
                  <a:lnTo>
                    <a:pt x="235102" y="100990"/>
                  </a:lnTo>
                  <a:lnTo>
                    <a:pt x="335394" y="100990"/>
                  </a:lnTo>
                  <a:lnTo>
                    <a:pt x="335394" y="0"/>
                  </a:lnTo>
                  <a:close/>
                </a:path>
                <a:path w="570864" h="1097914" extrusionOk="0">
                  <a:moveTo>
                    <a:pt x="570496" y="996810"/>
                  </a:moveTo>
                  <a:lnTo>
                    <a:pt x="470204" y="996810"/>
                  </a:lnTo>
                  <a:lnTo>
                    <a:pt x="470204" y="1097800"/>
                  </a:lnTo>
                  <a:lnTo>
                    <a:pt x="570496" y="1097800"/>
                  </a:lnTo>
                  <a:lnTo>
                    <a:pt x="570496" y="996810"/>
                  </a:lnTo>
                  <a:close/>
                </a:path>
                <a:path w="570864" h="1097914" extrusionOk="0">
                  <a:moveTo>
                    <a:pt x="570496" y="747788"/>
                  </a:moveTo>
                  <a:lnTo>
                    <a:pt x="470204" y="747788"/>
                  </a:lnTo>
                  <a:lnTo>
                    <a:pt x="470204" y="848779"/>
                  </a:lnTo>
                  <a:lnTo>
                    <a:pt x="570496" y="848779"/>
                  </a:lnTo>
                  <a:lnTo>
                    <a:pt x="570496" y="747788"/>
                  </a:lnTo>
                  <a:close/>
                </a:path>
                <a:path w="570864" h="1097914" extrusionOk="0">
                  <a:moveTo>
                    <a:pt x="570496" y="498411"/>
                  </a:moveTo>
                  <a:lnTo>
                    <a:pt x="470204" y="498411"/>
                  </a:lnTo>
                  <a:lnTo>
                    <a:pt x="470204" y="599389"/>
                  </a:lnTo>
                  <a:lnTo>
                    <a:pt x="570496" y="599389"/>
                  </a:lnTo>
                  <a:lnTo>
                    <a:pt x="570496" y="498411"/>
                  </a:lnTo>
                  <a:close/>
                </a:path>
                <a:path w="570864" h="1097914" extrusionOk="0">
                  <a:moveTo>
                    <a:pt x="570496" y="249389"/>
                  </a:moveTo>
                  <a:lnTo>
                    <a:pt x="470204" y="249389"/>
                  </a:lnTo>
                  <a:lnTo>
                    <a:pt x="470204" y="350367"/>
                  </a:lnTo>
                  <a:lnTo>
                    <a:pt x="570496" y="350367"/>
                  </a:lnTo>
                  <a:lnTo>
                    <a:pt x="570496" y="249389"/>
                  </a:lnTo>
                  <a:close/>
                </a:path>
              </a:pathLst>
            </a:custGeom>
            <a:solidFill>
              <a:srgbClr val="3333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45" name="Google Shape;145;p6"/>
            <p:cNvSpPr/>
            <p:nvPr/>
          </p:nvSpPr>
          <p:spPr>
            <a:xfrm>
              <a:off x="569791" y="6454477"/>
              <a:ext cx="376415" cy="700422"/>
            </a:xfrm>
            <a:custGeom>
              <a:avLst/>
              <a:gdLst/>
              <a:ahLst/>
              <a:cxnLst/>
              <a:rect l="l" t="t" r="r" b="b"/>
              <a:pathLst>
                <a:path w="570864" h="848995" extrusionOk="0">
                  <a:moveTo>
                    <a:pt x="100291" y="249389"/>
                  </a:moveTo>
                  <a:lnTo>
                    <a:pt x="0" y="249389"/>
                  </a:lnTo>
                  <a:lnTo>
                    <a:pt x="0" y="350367"/>
                  </a:lnTo>
                  <a:lnTo>
                    <a:pt x="100291" y="350367"/>
                  </a:lnTo>
                  <a:lnTo>
                    <a:pt x="100291" y="249389"/>
                  </a:lnTo>
                  <a:close/>
                </a:path>
                <a:path w="570864" h="848995" extrusionOk="0">
                  <a:moveTo>
                    <a:pt x="335394" y="747788"/>
                  </a:moveTo>
                  <a:lnTo>
                    <a:pt x="235102" y="747788"/>
                  </a:lnTo>
                  <a:lnTo>
                    <a:pt x="235102" y="848779"/>
                  </a:lnTo>
                  <a:lnTo>
                    <a:pt x="335394" y="848779"/>
                  </a:lnTo>
                  <a:lnTo>
                    <a:pt x="335394" y="747788"/>
                  </a:lnTo>
                  <a:close/>
                </a:path>
                <a:path w="570864" h="848995" extrusionOk="0">
                  <a:moveTo>
                    <a:pt x="335394" y="498411"/>
                  </a:moveTo>
                  <a:lnTo>
                    <a:pt x="235102" y="498411"/>
                  </a:lnTo>
                  <a:lnTo>
                    <a:pt x="235102" y="599389"/>
                  </a:lnTo>
                  <a:lnTo>
                    <a:pt x="335394" y="599389"/>
                  </a:lnTo>
                  <a:lnTo>
                    <a:pt x="335394" y="498411"/>
                  </a:lnTo>
                  <a:close/>
                </a:path>
                <a:path w="570864" h="848995" extrusionOk="0">
                  <a:moveTo>
                    <a:pt x="570496" y="0"/>
                  </a:moveTo>
                  <a:lnTo>
                    <a:pt x="470204" y="0"/>
                  </a:lnTo>
                  <a:lnTo>
                    <a:pt x="470204" y="100990"/>
                  </a:lnTo>
                  <a:lnTo>
                    <a:pt x="570496" y="100990"/>
                  </a:lnTo>
                  <a:lnTo>
                    <a:pt x="570496" y="0"/>
                  </a:lnTo>
                  <a:close/>
                </a:path>
              </a:pathLst>
            </a:custGeom>
            <a:solidFill>
              <a:srgbClr val="FDB9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46" name="Google Shape;146;p6"/>
            <p:cNvSpPr/>
            <p:nvPr/>
          </p:nvSpPr>
          <p:spPr>
            <a:xfrm>
              <a:off x="507212" y="6096314"/>
              <a:ext cx="250804" cy="1484665"/>
            </a:xfrm>
            <a:custGeom>
              <a:avLst/>
              <a:gdLst/>
              <a:ahLst/>
              <a:cxnLst/>
              <a:rect l="l" t="t" r="r" b="b"/>
              <a:pathLst>
                <a:path w="380364" h="1799589" extrusionOk="0">
                  <a:moveTo>
                    <a:pt x="380339" y="0"/>
                  </a:moveTo>
                  <a:lnTo>
                    <a:pt x="94907" y="0"/>
                  </a:lnTo>
                  <a:lnTo>
                    <a:pt x="94907" y="147828"/>
                  </a:lnTo>
                  <a:lnTo>
                    <a:pt x="0" y="147828"/>
                  </a:lnTo>
                  <a:lnTo>
                    <a:pt x="0" y="1799361"/>
                  </a:lnTo>
                  <a:lnTo>
                    <a:pt x="380339" y="1799361"/>
                  </a:lnTo>
                  <a:lnTo>
                    <a:pt x="380339" y="147828"/>
                  </a:lnTo>
                  <a:lnTo>
                    <a:pt x="380339" y="0"/>
                  </a:lnTo>
                  <a:close/>
                </a:path>
              </a:pathLst>
            </a:custGeom>
            <a:solidFill>
              <a:srgbClr val="000000">
                <a:alpha val="1450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grpSp>
      <p:grpSp>
        <p:nvGrpSpPr>
          <p:cNvPr id="147" name="Google Shape;147;p6"/>
          <p:cNvGrpSpPr/>
          <p:nvPr/>
        </p:nvGrpSpPr>
        <p:grpSpPr>
          <a:xfrm>
            <a:off x="6233116" y="6581540"/>
            <a:ext cx="1432302" cy="1183841"/>
            <a:chOff x="1838916" y="6581531"/>
            <a:chExt cx="1432302" cy="1183841"/>
          </a:xfrm>
        </p:grpSpPr>
        <p:sp>
          <p:nvSpPr>
            <p:cNvPr id="148" name="Google Shape;148;p6"/>
            <p:cNvSpPr/>
            <p:nvPr/>
          </p:nvSpPr>
          <p:spPr>
            <a:xfrm>
              <a:off x="2552485" y="6581531"/>
              <a:ext cx="416294" cy="1181006"/>
            </a:xfrm>
            <a:custGeom>
              <a:avLst/>
              <a:gdLst/>
              <a:ahLst/>
              <a:cxnLst/>
              <a:rect l="l" t="t" r="r" b="b"/>
              <a:pathLst>
                <a:path w="819150" h="1762125" extrusionOk="0">
                  <a:moveTo>
                    <a:pt x="819149" y="1762124"/>
                  </a:moveTo>
                  <a:lnTo>
                    <a:pt x="0" y="1762124"/>
                  </a:lnTo>
                  <a:lnTo>
                    <a:pt x="0" y="372179"/>
                  </a:lnTo>
                  <a:lnTo>
                    <a:pt x="413214" y="0"/>
                  </a:lnTo>
                  <a:lnTo>
                    <a:pt x="819149" y="365310"/>
                  </a:lnTo>
                  <a:lnTo>
                    <a:pt x="819149" y="1762124"/>
                  </a:lnTo>
                  <a:close/>
                </a:path>
              </a:pathLst>
            </a:custGeom>
            <a:solidFill>
              <a:srgbClr val="0083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49" name="Google Shape;149;p6"/>
            <p:cNvSpPr/>
            <p:nvPr/>
          </p:nvSpPr>
          <p:spPr>
            <a:xfrm>
              <a:off x="2537321" y="6750669"/>
              <a:ext cx="214616" cy="1011868"/>
            </a:xfrm>
            <a:custGeom>
              <a:avLst/>
              <a:gdLst/>
              <a:ahLst/>
              <a:cxnLst/>
              <a:rect l="l" t="t" r="r" b="b"/>
              <a:pathLst>
                <a:path w="414020" h="1762125" extrusionOk="0">
                  <a:moveTo>
                    <a:pt x="413976" y="1762125"/>
                  </a:moveTo>
                  <a:lnTo>
                    <a:pt x="0" y="1762125"/>
                  </a:lnTo>
                  <a:lnTo>
                    <a:pt x="0" y="372865"/>
                  </a:lnTo>
                  <a:lnTo>
                    <a:pt x="413976" y="0"/>
                  </a:lnTo>
                  <a:lnTo>
                    <a:pt x="413976" y="1762125"/>
                  </a:lnTo>
                  <a:close/>
                </a:path>
              </a:pathLst>
            </a:custGeom>
            <a:solidFill>
              <a:srgbClr val="000000">
                <a:alpha val="1450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50" name="Google Shape;150;p6"/>
            <p:cNvSpPr/>
            <p:nvPr/>
          </p:nvSpPr>
          <p:spPr>
            <a:xfrm>
              <a:off x="3153512" y="7528665"/>
              <a:ext cx="64378" cy="227852"/>
            </a:xfrm>
            <a:custGeom>
              <a:avLst/>
              <a:gdLst/>
              <a:ahLst/>
              <a:cxnLst/>
              <a:rect l="l" t="t" r="r" b="b"/>
              <a:pathLst>
                <a:path w="132079" h="429895" extrusionOk="0">
                  <a:moveTo>
                    <a:pt x="88506" y="429590"/>
                  </a:moveTo>
                  <a:lnTo>
                    <a:pt x="43128" y="429590"/>
                  </a:lnTo>
                  <a:lnTo>
                    <a:pt x="40198" y="429178"/>
                  </a:lnTo>
                  <a:lnTo>
                    <a:pt x="19278" y="419358"/>
                  </a:lnTo>
                  <a:lnTo>
                    <a:pt x="5172" y="404791"/>
                  </a:lnTo>
                  <a:lnTo>
                    <a:pt x="0" y="386953"/>
                  </a:lnTo>
                  <a:lnTo>
                    <a:pt x="0" y="45821"/>
                  </a:lnTo>
                  <a:lnTo>
                    <a:pt x="5172" y="27986"/>
                  </a:lnTo>
                  <a:lnTo>
                    <a:pt x="19277" y="13421"/>
                  </a:lnTo>
                  <a:lnTo>
                    <a:pt x="40198" y="3600"/>
                  </a:lnTo>
                  <a:lnTo>
                    <a:pt x="65815" y="0"/>
                  </a:lnTo>
                  <a:lnTo>
                    <a:pt x="91435" y="3600"/>
                  </a:lnTo>
                  <a:lnTo>
                    <a:pt x="112356" y="13421"/>
                  </a:lnTo>
                  <a:lnTo>
                    <a:pt x="126460" y="27986"/>
                  </a:lnTo>
                  <a:lnTo>
                    <a:pt x="131632" y="45821"/>
                  </a:lnTo>
                  <a:lnTo>
                    <a:pt x="131632" y="386953"/>
                  </a:lnTo>
                  <a:lnTo>
                    <a:pt x="126461" y="404791"/>
                  </a:lnTo>
                  <a:lnTo>
                    <a:pt x="112357" y="419358"/>
                  </a:lnTo>
                  <a:lnTo>
                    <a:pt x="91436" y="429178"/>
                  </a:lnTo>
                  <a:lnTo>
                    <a:pt x="88506" y="429590"/>
                  </a:lnTo>
                  <a:close/>
                </a:path>
              </a:pathLst>
            </a:custGeom>
            <a:solidFill>
              <a:srgbClr val="A87C4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51" name="Google Shape;151;p6"/>
            <p:cNvSpPr/>
            <p:nvPr/>
          </p:nvSpPr>
          <p:spPr>
            <a:xfrm>
              <a:off x="3075672" y="7534950"/>
              <a:ext cx="44879" cy="221458"/>
            </a:xfrm>
            <a:custGeom>
              <a:avLst/>
              <a:gdLst/>
              <a:ahLst/>
              <a:cxnLst/>
              <a:rect l="l" t="t" r="r" b="b"/>
              <a:pathLst>
                <a:path w="92075" h="417829" extrusionOk="0">
                  <a:moveTo>
                    <a:pt x="68248" y="417730"/>
                  </a:moveTo>
                  <a:lnTo>
                    <a:pt x="23350" y="417730"/>
                  </a:lnTo>
                  <a:lnTo>
                    <a:pt x="13414" y="410568"/>
                  </a:lnTo>
                  <a:lnTo>
                    <a:pt x="3599" y="395003"/>
                  </a:lnTo>
                  <a:lnTo>
                    <a:pt x="0" y="375942"/>
                  </a:lnTo>
                  <a:lnTo>
                    <a:pt x="0" y="48967"/>
                  </a:lnTo>
                  <a:lnTo>
                    <a:pt x="3599" y="29905"/>
                  </a:lnTo>
                  <a:lnTo>
                    <a:pt x="13414" y="14341"/>
                  </a:lnTo>
                  <a:lnTo>
                    <a:pt x="27971" y="3847"/>
                  </a:lnTo>
                  <a:lnTo>
                    <a:pt x="45798" y="0"/>
                  </a:lnTo>
                  <a:lnTo>
                    <a:pt x="63627" y="3847"/>
                  </a:lnTo>
                  <a:lnTo>
                    <a:pt x="78185" y="14341"/>
                  </a:lnTo>
                  <a:lnTo>
                    <a:pt x="88001" y="29905"/>
                  </a:lnTo>
                  <a:lnTo>
                    <a:pt x="91600" y="48967"/>
                  </a:lnTo>
                  <a:lnTo>
                    <a:pt x="91600" y="375942"/>
                  </a:lnTo>
                  <a:lnTo>
                    <a:pt x="88001" y="395003"/>
                  </a:lnTo>
                  <a:lnTo>
                    <a:pt x="78185" y="410568"/>
                  </a:lnTo>
                  <a:lnTo>
                    <a:pt x="68248" y="417730"/>
                  </a:lnTo>
                  <a:close/>
                </a:path>
              </a:pathLst>
            </a:custGeom>
            <a:solidFill>
              <a:srgbClr val="8A5D3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52" name="Google Shape;152;p6"/>
            <p:cNvSpPr/>
            <p:nvPr/>
          </p:nvSpPr>
          <p:spPr>
            <a:xfrm>
              <a:off x="3067563" y="7391738"/>
              <a:ext cx="203655" cy="174003"/>
            </a:xfrm>
            <a:custGeom>
              <a:avLst/>
              <a:gdLst/>
              <a:ahLst/>
              <a:cxnLst/>
              <a:rect l="l" t="t" r="r" b="b"/>
              <a:pathLst>
                <a:path w="417829" h="328295" extrusionOk="0">
                  <a:moveTo>
                    <a:pt x="140041" y="328207"/>
                  </a:moveTo>
                  <a:lnTo>
                    <a:pt x="102375" y="320598"/>
                  </a:lnTo>
                  <a:lnTo>
                    <a:pt x="71616" y="299846"/>
                  </a:lnTo>
                  <a:lnTo>
                    <a:pt x="50878" y="269068"/>
                  </a:lnTo>
                  <a:lnTo>
                    <a:pt x="43273" y="231378"/>
                  </a:lnTo>
                  <a:lnTo>
                    <a:pt x="43273" y="225627"/>
                  </a:lnTo>
                  <a:lnTo>
                    <a:pt x="43865" y="220015"/>
                  </a:lnTo>
                  <a:lnTo>
                    <a:pt x="44834" y="214534"/>
                  </a:lnTo>
                  <a:lnTo>
                    <a:pt x="26311" y="196167"/>
                  </a:lnTo>
                  <a:lnTo>
                    <a:pt x="12179" y="174103"/>
                  </a:lnTo>
                  <a:lnTo>
                    <a:pt x="3166" y="149058"/>
                  </a:lnTo>
                  <a:lnTo>
                    <a:pt x="0" y="121751"/>
                  </a:lnTo>
                  <a:lnTo>
                    <a:pt x="9305" y="75638"/>
                  </a:lnTo>
                  <a:lnTo>
                    <a:pt x="34681" y="37982"/>
                  </a:lnTo>
                  <a:lnTo>
                    <a:pt x="72318" y="12595"/>
                  </a:lnTo>
                  <a:lnTo>
                    <a:pt x="118406" y="3286"/>
                  </a:lnTo>
                  <a:lnTo>
                    <a:pt x="135967" y="4583"/>
                  </a:lnTo>
                  <a:lnTo>
                    <a:pt x="152720" y="8350"/>
                  </a:lnTo>
                  <a:lnTo>
                    <a:pt x="168482" y="14396"/>
                  </a:lnTo>
                  <a:lnTo>
                    <a:pt x="183069" y="22533"/>
                  </a:lnTo>
                  <a:lnTo>
                    <a:pt x="194284" y="13149"/>
                  </a:lnTo>
                  <a:lnTo>
                    <a:pt x="207184" y="6054"/>
                  </a:lnTo>
                  <a:lnTo>
                    <a:pt x="221464" y="1566"/>
                  </a:lnTo>
                  <a:lnTo>
                    <a:pt x="236815" y="0"/>
                  </a:lnTo>
                  <a:lnTo>
                    <a:pt x="261649" y="4193"/>
                  </a:lnTo>
                  <a:lnTo>
                    <a:pt x="282987" y="15826"/>
                  </a:lnTo>
                  <a:lnTo>
                    <a:pt x="299428" y="33475"/>
                  </a:lnTo>
                  <a:lnTo>
                    <a:pt x="309569" y="55718"/>
                  </a:lnTo>
                  <a:lnTo>
                    <a:pt x="315246" y="54597"/>
                  </a:lnTo>
                  <a:lnTo>
                    <a:pt x="321103" y="53978"/>
                  </a:lnTo>
                  <a:lnTo>
                    <a:pt x="327111" y="53978"/>
                  </a:lnTo>
                  <a:lnTo>
                    <a:pt x="362259" y="61081"/>
                  </a:lnTo>
                  <a:lnTo>
                    <a:pt x="390961" y="80445"/>
                  </a:lnTo>
                  <a:lnTo>
                    <a:pt x="410312" y="109164"/>
                  </a:lnTo>
                  <a:lnTo>
                    <a:pt x="417408" y="144332"/>
                  </a:lnTo>
                  <a:lnTo>
                    <a:pt x="414560" y="166929"/>
                  </a:lnTo>
                  <a:lnTo>
                    <a:pt x="406491" y="187428"/>
                  </a:lnTo>
                  <a:lnTo>
                    <a:pt x="393910" y="205117"/>
                  </a:lnTo>
                  <a:lnTo>
                    <a:pt x="377528" y="219284"/>
                  </a:lnTo>
                  <a:lnTo>
                    <a:pt x="367472" y="259776"/>
                  </a:lnTo>
                  <a:lnTo>
                    <a:pt x="343837" y="292646"/>
                  </a:lnTo>
                  <a:lnTo>
                    <a:pt x="309812" y="314707"/>
                  </a:lnTo>
                  <a:lnTo>
                    <a:pt x="268586" y="322769"/>
                  </a:lnTo>
                  <a:lnTo>
                    <a:pt x="251295" y="321402"/>
                  </a:lnTo>
                  <a:lnTo>
                    <a:pt x="234869" y="317443"/>
                  </a:lnTo>
                  <a:lnTo>
                    <a:pt x="219513" y="311104"/>
                  </a:lnTo>
                  <a:lnTo>
                    <a:pt x="205432" y="302601"/>
                  </a:lnTo>
                  <a:lnTo>
                    <a:pt x="191500" y="313286"/>
                  </a:lnTo>
                  <a:lnTo>
                    <a:pt x="175747" y="321345"/>
                  </a:lnTo>
                  <a:lnTo>
                    <a:pt x="158489" y="326434"/>
                  </a:lnTo>
                  <a:lnTo>
                    <a:pt x="140041" y="328207"/>
                  </a:lnTo>
                  <a:close/>
                </a:path>
              </a:pathLst>
            </a:custGeom>
            <a:solidFill>
              <a:srgbClr val="00A55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53" name="Google Shape;153;p6"/>
            <p:cNvSpPr/>
            <p:nvPr/>
          </p:nvSpPr>
          <p:spPr>
            <a:xfrm>
              <a:off x="3001741" y="7439930"/>
              <a:ext cx="159397" cy="136308"/>
            </a:xfrm>
            <a:custGeom>
              <a:avLst/>
              <a:gdLst/>
              <a:ahLst/>
              <a:cxnLst/>
              <a:rect l="l" t="t" r="r" b="b"/>
              <a:pathLst>
                <a:path w="327025" h="257175" extrusionOk="0">
                  <a:moveTo>
                    <a:pt x="141397" y="256968"/>
                  </a:moveTo>
                  <a:lnTo>
                    <a:pt x="121954" y="253684"/>
                  </a:lnTo>
                  <a:lnTo>
                    <a:pt x="105248" y="244577"/>
                  </a:lnTo>
                  <a:lnTo>
                    <a:pt x="92375" y="230759"/>
                  </a:lnTo>
                  <a:lnTo>
                    <a:pt x="84435" y="213343"/>
                  </a:lnTo>
                  <a:lnTo>
                    <a:pt x="79991" y="214219"/>
                  </a:lnTo>
                  <a:lnTo>
                    <a:pt x="75398" y="214702"/>
                  </a:lnTo>
                  <a:lnTo>
                    <a:pt x="70701" y="214702"/>
                  </a:lnTo>
                  <a:lnTo>
                    <a:pt x="43181" y="209143"/>
                  </a:lnTo>
                  <a:lnTo>
                    <a:pt x="20708" y="193983"/>
                  </a:lnTo>
                  <a:lnTo>
                    <a:pt x="5556" y="171498"/>
                  </a:lnTo>
                  <a:lnTo>
                    <a:pt x="0" y="143962"/>
                  </a:lnTo>
                  <a:lnTo>
                    <a:pt x="2230" y="126273"/>
                  </a:lnTo>
                  <a:lnTo>
                    <a:pt x="8548" y="110224"/>
                  </a:lnTo>
                  <a:lnTo>
                    <a:pt x="18397" y="96373"/>
                  </a:lnTo>
                  <a:lnTo>
                    <a:pt x="31220" y="85280"/>
                  </a:lnTo>
                  <a:lnTo>
                    <a:pt x="39095" y="53578"/>
                  </a:lnTo>
                  <a:lnTo>
                    <a:pt x="57602" y="27841"/>
                  </a:lnTo>
                  <a:lnTo>
                    <a:pt x="84242" y="10567"/>
                  </a:lnTo>
                  <a:lnTo>
                    <a:pt x="116519" y="4255"/>
                  </a:lnTo>
                  <a:lnTo>
                    <a:pt x="130057" y="5325"/>
                  </a:lnTo>
                  <a:lnTo>
                    <a:pt x="142918" y="8425"/>
                  </a:lnTo>
                  <a:lnTo>
                    <a:pt x="154939" y="13387"/>
                  </a:lnTo>
                  <a:lnTo>
                    <a:pt x="165960" y="20045"/>
                  </a:lnTo>
                  <a:lnTo>
                    <a:pt x="176871" y="11678"/>
                  </a:lnTo>
                  <a:lnTo>
                    <a:pt x="189207" y="5369"/>
                  </a:lnTo>
                  <a:lnTo>
                    <a:pt x="202719" y="1387"/>
                  </a:lnTo>
                  <a:lnTo>
                    <a:pt x="217161" y="0"/>
                  </a:lnTo>
                  <a:lnTo>
                    <a:pt x="246652" y="5957"/>
                  </a:lnTo>
                  <a:lnTo>
                    <a:pt x="270735" y="22203"/>
                  </a:lnTo>
                  <a:lnTo>
                    <a:pt x="286973" y="46300"/>
                  </a:lnTo>
                  <a:lnTo>
                    <a:pt x="292927" y="75807"/>
                  </a:lnTo>
                  <a:lnTo>
                    <a:pt x="292927" y="80312"/>
                  </a:lnTo>
                  <a:lnTo>
                    <a:pt x="292455" y="84705"/>
                  </a:lnTo>
                  <a:lnTo>
                    <a:pt x="291704" y="88999"/>
                  </a:lnTo>
                  <a:lnTo>
                    <a:pt x="306207" y="103379"/>
                  </a:lnTo>
                  <a:lnTo>
                    <a:pt x="317269" y="120653"/>
                  </a:lnTo>
                  <a:lnTo>
                    <a:pt x="324321" y="140261"/>
                  </a:lnTo>
                  <a:lnTo>
                    <a:pt x="326798" y="161641"/>
                  </a:lnTo>
                  <a:lnTo>
                    <a:pt x="319513" y="197745"/>
                  </a:lnTo>
                  <a:lnTo>
                    <a:pt x="299647" y="227228"/>
                  </a:lnTo>
                  <a:lnTo>
                    <a:pt x="270182" y="247105"/>
                  </a:lnTo>
                  <a:lnTo>
                    <a:pt x="234100" y="254394"/>
                  </a:lnTo>
                  <a:lnTo>
                    <a:pt x="220353" y="253378"/>
                  </a:lnTo>
                  <a:lnTo>
                    <a:pt x="207237" y="250428"/>
                  </a:lnTo>
                  <a:lnTo>
                    <a:pt x="194897" y="245693"/>
                  </a:lnTo>
                  <a:lnTo>
                    <a:pt x="183473" y="239323"/>
                  </a:lnTo>
                  <a:lnTo>
                    <a:pt x="174696" y="246673"/>
                  </a:lnTo>
                  <a:lnTo>
                    <a:pt x="164597" y="252228"/>
                  </a:lnTo>
                  <a:lnTo>
                    <a:pt x="153417" y="255742"/>
                  </a:lnTo>
                  <a:lnTo>
                    <a:pt x="141397" y="256968"/>
                  </a:lnTo>
                  <a:close/>
                </a:path>
              </a:pathLst>
            </a:custGeom>
            <a:solidFill>
              <a:srgbClr val="006E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54" name="Google Shape;154;p6"/>
            <p:cNvSpPr/>
            <p:nvPr/>
          </p:nvSpPr>
          <p:spPr>
            <a:xfrm>
              <a:off x="2570282" y="7089218"/>
              <a:ext cx="319103" cy="676154"/>
            </a:xfrm>
            <a:custGeom>
              <a:avLst/>
              <a:gdLst/>
              <a:ahLst/>
              <a:cxnLst/>
              <a:rect l="l" t="t" r="r" b="b"/>
              <a:pathLst>
                <a:path w="654684" h="1275714" extrusionOk="0">
                  <a:moveTo>
                    <a:pt x="123101" y="0"/>
                  </a:moveTo>
                  <a:lnTo>
                    <a:pt x="0" y="0"/>
                  </a:lnTo>
                  <a:lnTo>
                    <a:pt x="0" y="122288"/>
                  </a:lnTo>
                  <a:lnTo>
                    <a:pt x="123101" y="122288"/>
                  </a:lnTo>
                  <a:lnTo>
                    <a:pt x="123101" y="0"/>
                  </a:lnTo>
                  <a:close/>
                </a:path>
                <a:path w="654684" h="1275714" extrusionOk="0">
                  <a:moveTo>
                    <a:pt x="388797" y="483171"/>
                  </a:moveTo>
                  <a:lnTo>
                    <a:pt x="265696" y="483171"/>
                  </a:lnTo>
                  <a:lnTo>
                    <a:pt x="265696" y="605472"/>
                  </a:lnTo>
                  <a:lnTo>
                    <a:pt x="388797" y="605472"/>
                  </a:lnTo>
                  <a:lnTo>
                    <a:pt x="388797" y="483171"/>
                  </a:lnTo>
                  <a:close/>
                </a:path>
                <a:path w="654684" h="1275714" extrusionOk="0">
                  <a:moveTo>
                    <a:pt x="439877" y="999121"/>
                  </a:moveTo>
                  <a:lnTo>
                    <a:pt x="214617" y="999121"/>
                  </a:lnTo>
                  <a:lnTo>
                    <a:pt x="214617" y="1275422"/>
                  </a:lnTo>
                  <a:lnTo>
                    <a:pt x="439877" y="1275422"/>
                  </a:lnTo>
                  <a:lnTo>
                    <a:pt x="439877" y="999121"/>
                  </a:lnTo>
                  <a:close/>
                </a:path>
                <a:path w="654684" h="1275714" extrusionOk="0">
                  <a:moveTo>
                    <a:pt x="654138" y="724941"/>
                  </a:moveTo>
                  <a:lnTo>
                    <a:pt x="531050" y="724941"/>
                  </a:lnTo>
                  <a:lnTo>
                    <a:pt x="531050" y="847229"/>
                  </a:lnTo>
                  <a:lnTo>
                    <a:pt x="654138" y="847229"/>
                  </a:lnTo>
                  <a:lnTo>
                    <a:pt x="654138" y="724941"/>
                  </a:lnTo>
                  <a:close/>
                </a:path>
                <a:path w="654684" h="1275714" extrusionOk="0">
                  <a:moveTo>
                    <a:pt x="654138" y="241769"/>
                  </a:moveTo>
                  <a:lnTo>
                    <a:pt x="531050" y="241769"/>
                  </a:lnTo>
                  <a:lnTo>
                    <a:pt x="531050" y="364058"/>
                  </a:lnTo>
                  <a:lnTo>
                    <a:pt x="654138" y="364058"/>
                  </a:lnTo>
                  <a:lnTo>
                    <a:pt x="654138" y="241769"/>
                  </a:lnTo>
                  <a:close/>
                </a:path>
              </a:pathLst>
            </a:custGeom>
            <a:solidFill>
              <a:srgbClr val="0F293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55" name="Google Shape;155;p6"/>
            <p:cNvSpPr/>
            <p:nvPr/>
          </p:nvSpPr>
          <p:spPr>
            <a:xfrm>
              <a:off x="2570282" y="7089218"/>
              <a:ext cx="319103" cy="449311"/>
            </a:xfrm>
            <a:custGeom>
              <a:avLst/>
              <a:gdLst/>
              <a:ahLst/>
              <a:cxnLst/>
              <a:rect l="l" t="t" r="r" b="b"/>
              <a:pathLst>
                <a:path w="654684" h="847725" extrusionOk="0">
                  <a:moveTo>
                    <a:pt x="123101" y="724941"/>
                  </a:moveTo>
                  <a:lnTo>
                    <a:pt x="0" y="724941"/>
                  </a:lnTo>
                  <a:lnTo>
                    <a:pt x="0" y="847229"/>
                  </a:lnTo>
                  <a:lnTo>
                    <a:pt x="123101" y="847229"/>
                  </a:lnTo>
                  <a:lnTo>
                    <a:pt x="123101" y="724941"/>
                  </a:lnTo>
                  <a:close/>
                </a:path>
                <a:path w="654684" h="847725" extrusionOk="0">
                  <a:moveTo>
                    <a:pt x="123101" y="483171"/>
                  </a:moveTo>
                  <a:lnTo>
                    <a:pt x="0" y="483171"/>
                  </a:lnTo>
                  <a:lnTo>
                    <a:pt x="0" y="605472"/>
                  </a:lnTo>
                  <a:lnTo>
                    <a:pt x="123101" y="605472"/>
                  </a:lnTo>
                  <a:lnTo>
                    <a:pt x="123101" y="483171"/>
                  </a:lnTo>
                  <a:close/>
                </a:path>
                <a:path w="654684" h="847725" extrusionOk="0">
                  <a:moveTo>
                    <a:pt x="123101" y="241769"/>
                  </a:moveTo>
                  <a:lnTo>
                    <a:pt x="0" y="241769"/>
                  </a:lnTo>
                  <a:lnTo>
                    <a:pt x="0" y="364058"/>
                  </a:lnTo>
                  <a:lnTo>
                    <a:pt x="123101" y="364058"/>
                  </a:lnTo>
                  <a:lnTo>
                    <a:pt x="123101" y="241769"/>
                  </a:lnTo>
                  <a:close/>
                </a:path>
                <a:path w="654684" h="847725" extrusionOk="0">
                  <a:moveTo>
                    <a:pt x="388797" y="724941"/>
                  </a:moveTo>
                  <a:lnTo>
                    <a:pt x="265696" y="724941"/>
                  </a:lnTo>
                  <a:lnTo>
                    <a:pt x="265696" y="847229"/>
                  </a:lnTo>
                  <a:lnTo>
                    <a:pt x="388797" y="847229"/>
                  </a:lnTo>
                  <a:lnTo>
                    <a:pt x="388797" y="724941"/>
                  </a:lnTo>
                  <a:close/>
                </a:path>
                <a:path w="654684" h="847725" extrusionOk="0">
                  <a:moveTo>
                    <a:pt x="388797" y="241769"/>
                  </a:moveTo>
                  <a:lnTo>
                    <a:pt x="265696" y="241769"/>
                  </a:lnTo>
                  <a:lnTo>
                    <a:pt x="265696" y="364058"/>
                  </a:lnTo>
                  <a:lnTo>
                    <a:pt x="388797" y="364058"/>
                  </a:lnTo>
                  <a:lnTo>
                    <a:pt x="388797" y="241769"/>
                  </a:lnTo>
                  <a:close/>
                </a:path>
                <a:path w="654684" h="847725" extrusionOk="0">
                  <a:moveTo>
                    <a:pt x="388797" y="0"/>
                  </a:moveTo>
                  <a:lnTo>
                    <a:pt x="265696" y="0"/>
                  </a:lnTo>
                  <a:lnTo>
                    <a:pt x="265696" y="122288"/>
                  </a:lnTo>
                  <a:lnTo>
                    <a:pt x="388797" y="122288"/>
                  </a:lnTo>
                  <a:lnTo>
                    <a:pt x="388797" y="0"/>
                  </a:lnTo>
                  <a:close/>
                </a:path>
                <a:path w="654684" h="847725" extrusionOk="0">
                  <a:moveTo>
                    <a:pt x="654138" y="483171"/>
                  </a:moveTo>
                  <a:lnTo>
                    <a:pt x="531050" y="483171"/>
                  </a:lnTo>
                  <a:lnTo>
                    <a:pt x="531050" y="605472"/>
                  </a:lnTo>
                  <a:lnTo>
                    <a:pt x="654138" y="605472"/>
                  </a:lnTo>
                  <a:lnTo>
                    <a:pt x="654138" y="483171"/>
                  </a:lnTo>
                  <a:close/>
                </a:path>
                <a:path w="654684" h="847725" extrusionOk="0">
                  <a:moveTo>
                    <a:pt x="654138" y="0"/>
                  </a:moveTo>
                  <a:lnTo>
                    <a:pt x="531050" y="0"/>
                  </a:lnTo>
                  <a:lnTo>
                    <a:pt x="531050" y="122288"/>
                  </a:lnTo>
                  <a:lnTo>
                    <a:pt x="654138" y="122288"/>
                  </a:lnTo>
                  <a:lnTo>
                    <a:pt x="654138" y="0"/>
                  </a:lnTo>
                  <a:close/>
                </a:path>
              </a:pathLst>
            </a:custGeom>
            <a:solidFill>
              <a:srgbClr val="FDB9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56" name="Google Shape;156;p6"/>
            <p:cNvSpPr/>
            <p:nvPr/>
          </p:nvSpPr>
          <p:spPr>
            <a:xfrm>
              <a:off x="2690974" y="6931751"/>
              <a:ext cx="77460" cy="8368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57" name="Google Shape;157;p6"/>
            <p:cNvSpPr/>
            <p:nvPr/>
          </p:nvSpPr>
          <p:spPr>
            <a:xfrm>
              <a:off x="1838916" y="6957380"/>
              <a:ext cx="543187" cy="797990"/>
            </a:xfrm>
            <a:custGeom>
              <a:avLst/>
              <a:gdLst/>
              <a:ahLst/>
              <a:cxnLst/>
              <a:rect l="l" t="t" r="r" b="b"/>
              <a:pathLst>
                <a:path w="1114425" h="1505585" extrusionOk="0">
                  <a:moveTo>
                    <a:pt x="1114183" y="0"/>
                  </a:moveTo>
                  <a:lnTo>
                    <a:pt x="1032408" y="0"/>
                  </a:lnTo>
                  <a:lnTo>
                    <a:pt x="1032408" y="613727"/>
                  </a:lnTo>
                  <a:lnTo>
                    <a:pt x="1032408" y="641908"/>
                  </a:lnTo>
                  <a:lnTo>
                    <a:pt x="1032408" y="718172"/>
                  </a:lnTo>
                  <a:lnTo>
                    <a:pt x="927328" y="718172"/>
                  </a:lnTo>
                  <a:lnTo>
                    <a:pt x="927328" y="641908"/>
                  </a:lnTo>
                  <a:lnTo>
                    <a:pt x="927328" y="613727"/>
                  </a:lnTo>
                  <a:lnTo>
                    <a:pt x="1032408" y="613727"/>
                  </a:lnTo>
                  <a:lnTo>
                    <a:pt x="1032408" y="0"/>
                  </a:lnTo>
                  <a:lnTo>
                    <a:pt x="831024" y="0"/>
                  </a:lnTo>
                  <a:lnTo>
                    <a:pt x="831024" y="613727"/>
                  </a:lnTo>
                  <a:lnTo>
                    <a:pt x="831024" y="641908"/>
                  </a:lnTo>
                  <a:lnTo>
                    <a:pt x="725932" y="641908"/>
                  </a:lnTo>
                  <a:lnTo>
                    <a:pt x="725932" y="613727"/>
                  </a:lnTo>
                  <a:lnTo>
                    <a:pt x="831024" y="613727"/>
                  </a:lnTo>
                  <a:lnTo>
                    <a:pt x="831024" y="0"/>
                  </a:lnTo>
                  <a:lnTo>
                    <a:pt x="644156" y="0"/>
                  </a:lnTo>
                  <a:lnTo>
                    <a:pt x="644156" y="501370"/>
                  </a:lnTo>
                  <a:lnTo>
                    <a:pt x="469722" y="501370"/>
                  </a:lnTo>
                  <a:lnTo>
                    <a:pt x="469722" y="0"/>
                  </a:lnTo>
                  <a:lnTo>
                    <a:pt x="388251" y="0"/>
                  </a:lnTo>
                  <a:lnTo>
                    <a:pt x="388251" y="613727"/>
                  </a:lnTo>
                  <a:lnTo>
                    <a:pt x="388251" y="641908"/>
                  </a:lnTo>
                  <a:lnTo>
                    <a:pt x="388251" y="718172"/>
                  </a:lnTo>
                  <a:lnTo>
                    <a:pt x="283159" y="718172"/>
                  </a:lnTo>
                  <a:lnTo>
                    <a:pt x="283159" y="641908"/>
                  </a:lnTo>
                  <a:lnTo>
                    <a:pt x="283159" y="613727"/>
                  </a:lnTo>
                  <a:lnTo>
                    <a:pt x="388251" y="613727"/>
                  </a:lnTo>
                  <a:lnTo>
                    <a:pt x="388251" y="0"/>
                  </a:lnTo>
                  <a:lnTo>
                    <a:pt x="0" y="0"/>
                  </a:lnTo>
                  <a:lnTo>
                    <a:pt x="0" y="501370"/>
                  </a:lnTo>
                  <a:lnTo>
                    <a:pt x="0" y="613727"/>
                  </a:lnTo>
                  <a:lnTo>
                    <a:pt x="0" y="641908"/>
                  </a:lnTo>
                  <a:lnTo>
                    <a:pt x="0" y="718172"/>
                  </a:lnTo>
                  <a:lnTo>
                    <a:pt x="0" y="1505381"/>
                  </a:lnTo>
                  <a:lnTo>
                    <a:pt x="469722" y="1505381"/>
                  </a:lnTo>
                  <a:lnTo>
                    <a:pt x="469722" y="718172"/>
                  </a:lnTo>
                  <a:lnTo>
                    <a:pt x="469722" y="641908"/>
                  </a:lnTo>
                  <a:lnTo>
                    <a:pt x="644156" y="641908"/>
                  </a:lnTo>
                  <a:lnTo>
                    <a:pt x="644156" y="718172"/>
                  </a:lnTo>
                  <a:lnTo>
                    <a:pt x="644156" y="1505381"/>
                  </a:lnTo>
                  <a:lnTo>
                    <a:pt x="1114183" y="1505381"/>
                  </a:lnTo>
                  <a:lnTo>
                    <a:pt x="1114183" y="718172"/>
                  </a:lnTo>
                  <a:lnTo>
                    <a:pt x="1114183" y="641908"/>
                  </a:lnTo>
                  <a:lnTo>
                    <a:pt x="1114183" y="613727"/>
                  </a:lnTo>
                  <a:lnTo>
                    <a:pt x="1114183" y="501370"/>
                  </a:lnTo>
                  <a:lnTo>
                    <a:pt x="1114183" y="0"/>
                  </a:lnTo>
                  <a:close/>
                </a:path>
              </a:pathLst>
            </a:custGeom>
            <a:solidFill>
              <a:srgbClr val="66AD6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58" name="Google Shape;158;p6"/>
            <p:cNvSpPr/>
            <p:nvPr/>
          </p:nvSpPr>
          <p:spPr>
            <a:xfrm>
              <a:off x="1878625" y="7161901"/>
              <a:ext cx="463642" cy="297185"/>
            </a:xfrm>
            <a:custGeom>
              <a:avLst/>
              <a:gdLst/>
              <a:ahLst/>
              <a:cxnLst/>
              <a:rect l="l" t="t" r="r" b="b"/>
              <a:pathLst>
                <a:path w="951229" h="560704" extrusionOk="0">
                  <a:moveTo>
                    <a:pt x="105079" y="455688"/>
                  </a:moveTo>
                  <a:lnTo>
                    <a:pt x="0" y="455688"/>
                  </a:lnTo>
                  <a:lnTo>
                    <a:pt x="0" y="560133"/>
                  </a:lnTo>
                  <a:lnTo>
                    <a:pt x="105079" y="560133"/>
                  </a:lnTo>
                  <a:lnTo>
                    <a:pt x="105079" y="455688"/>
                  </a:lnTo>
                  <a:close/>
                </a:path>
                <a:path w="951229" h="560704" extrusionOk="0">
                  <a:moveTo>
                    <a:pt x="306781" y="455688"/>
                  </a:moveTo>
                  <a:lnTo>
                    <a:pt x="201688" y="455688"/>
                  </a:lnTo>
                  <a:lnTo>
                    <a:pt x="201688" y="560133"/>
                  </a:lnTo>
                  <a:lnTo>
                    <a:pt x="306781" y="560133"/>
                  </a:lnTo>
                  <a:lnTo>
                    <a:pt x="306781" y="455688"/>
                  </a:lnTo>
                  <a:close/>
                </a:path>
                <a:path w="951229" h="560704" extrusionOk="0">
                  <a:moveTo>
                    <a:pt x="749554" y="0"/>
                  </a:moveTo>
                  <a:lnTo>
                    <a:pt x="644461" y="0"/>
                  </a:lnTo>
                  <a:lnTo>
                    <a:pt x="644461" y="104444"/>
                  </a:lnTo>
                  <a:lnTo>
                    <a:pt x="749554" y="104444"/>
                  </a:lnTo>
                  <a:lnTo>
                    <a:pt x="749554" y="0"/>
                  </a:lnTo>
                  <a:close/>
                </a:path>
                <a:path w="951229" h="560704" extrusionOk="0">
                  <a:moveTo>
                    <a:pt x="950937" y="455688"/>
                  </a:moveTo>
                  <a:lnTo>
                    <a:pt x="845858" y="455688"/>
                  </a:lnTo>
                  <a:lnTo>
                    <a:pt x="845858" y="560133"/>
                  </a:lnTo>
                  <a:lnTo>
                    <a:pt x="950937" y="560133"/>
                  </a:lnTo>
                  <a:lnTo>
                    <a:pt x="950937" y="455688"/>
                  </a:lnTo>
                  <a:close/>
                </a:path>
              </a:pathLst>
            </a:custGeom>
            <a:solidFill>
              <a:srgbClr val="FDB9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59" name="Google Shape;159;p6"/>
            <p:cNvSpPr/>
            <p:nvPr/>
          </p:nvSpPr>
          <p:spPr>
            <a:xfrm>
              <a:off x="1878625" y="7041136"/>
              <a:ext cx="463642" cy="714185"/>
            </a:xfrm>
            <a:custGeom>
              <a:avLst/>
              <a:gdLst/>
              <a:ahLst/>
              <a:cxnLst/>
              <a:rect l="l" t="t" r="r" b="b"/>
              <a:pathLst>
                <a:path w="951229" h="1347470" extrusionOk="0">
                  <a:moveTo>
                    <a:pt x="105079" y="911390"/>
                  </a:moveTo>
                  <a:lnTo>
                    <a:pt x="0" y="911390"/>
                  </a:lnTo>
                  <a:lnTo>
                    <a:pt x="0" y="1015834"/>
                  </a:lnTo>
                  <a:lnTo>
                    <a:pt x="105079" y="1015834"/>
                  </a:lnTo>
                  <a:lnTo>
                    <a:pt x="105079" y="911390"/>
                  </a:lnTo>
                  <a:close/>
                </a:path>
                <a:path w="951229" h="1347470" extrusionOk="0">
                  <a:moveTo>
                    <a:pt x="105079" y="455701"/>
                  </a:moveTo>
                  <a:lnTo>
                    <a:pt x="0" y="455701"/>
                  </a:lnTo>
                  <a:lnTo>
                    <a:pt x="0" y="560133"/>
                  </a:lnTo>
                  <a:lnTo>
                    <a:pt x="105079" y="560133"/>
                  </a:lnTo>
                  <a:lnTo>
                    <a:pt x="105079" y="455701"/>
                  </a:lnTo>
                  <a:close/>
                </a:path>
                <a:path w="951229" h="1347470" extrusionOk="0">
                  <a:moveTo>
                    <a:pt x="105079" y="227850"/>
                  </a:moveTo>
                  <a:lnTo>
                    <a:pt x="0" y="227850"/>
                  </a:lnTo>
                  <a:lnTo>
                    <a:pt x="0" y="332295"/>
                  </a:lnTo>
                  <a:lnTo>
                    <a:pt x="105079" y="332295"/>
                  </a:lnTo>
                  <a:lnTo>
                    <a:pt x="105079" y="227850"/>
                  </a:lnTo>
                  <a:close/>
                </a:path>
                <a:path w="951229" h="1347470" extrusionOk="0">
                  <a:moveTo>
                    <a:pt x="105079" y="0"/>
                  </a:moveTo>
                  <a:lnTo>
                    <a:pt x="0" y="0"/>
                  </a:lnTo>
                  <a:lnTo>
                    <a:pt x="0" y="104444"/>
                  </a:lnTo>
                  <a:lnTo>
                    <a:pt x="105079" y="104444"/>
                  </a:lnTo>
                  <a:lnTo>
                    <a:pt x="105079" y="0"/>
                  </a:lnTo>
                  <a:close/>
                </a:path>
                <a:path w="951229" h="1347470" extrusionOk="0">
                  <a:moveTo>
                    <a:pt x="217436" y="1183792"/>
                  </a:moveTo>
                  <a:lnTo>
                    <a:pt x="105384" y="1183792"/>
                  </a:lnTo>
                  <a:lnTo>
                    <a:pt x="105384" y="1346923"/>
                  </a:lnTo>
                  <a:lnTo>
                    <a:pt x="217436" y="1346923"/>
                  </a:lnTo>
                  <a:lnTo>
                    <a:pt x="217436" y="1183792"/>
                  </a:lnTo>
                  <a:close/>
                </a:path>
                <a:path w="951229" h="1347470" extrusionOk="0">
                  <a:moveTo>
                    <a:pt x="306781" y="911390"/>
                  </a:moveTo>
                  <a:lnTo>
                    <a:pt x="201688" y="911390"/>
                  </a:lnTo>
                  <a:lnTo>
                    <a:pt x="201688" y="1015834"/>
                  </a:lnTo>
                  <a:lnTo>
                    <a:pt x="306781" y="1015834"/>
                  </a:lnTo>
                  <a:lnTo>
                    <a:pt x="306781" y="911390"/>
                  </a:lnTo>
                  <a:close/>
                </a:path>
                <a:path w="951229" h="1347470" extrusionOk="0">
                  <a:moveTo>
                    <a:pt x="306781" y="455701"/>
                  </a:moveTo>
                  <a:lnTo>
                    <a:pt x="201688" y="455701"/>
                  </a:lnTo>
                  <a:lnTo>
                    <a:pt x="201688" y="560133"/>
                  </a:lnTo>
                  <a:lnTo>
                    <a:pt x="306781" y="560133"/>
                  </a:lnTo>
                  <a:lnTo>
                    <a:pt x="306781" y="455701"/>
                  </a:lnTo>
                  <a:close/>
                </a:path>
                <a:path w="951229" h="1347470" extrusionOk="0">
                  <a:moveTo>
                    <a:pt x="306781" y="227850"/>
                  </a:moveTo>
                  <a:lnTo>
                    <a:pt x="201688" y="227850"/>
                  </a:lnTo>
                  <a:lnTo>
                    <a:pt x="201688" y="332295"/>
                  </a:lnTo>
                  <a:lnTo>
                    <a:pt x="306781" y="332295"/>
                  </a:lnTo>
                  <a:lnTo>
                    <a:pt x="306781" y="227850"/>
                  </a:lnTo>
                  <a:close/>
                </a:path>
                <a:path w="951229" h="1347470" extrusionOk="0">
                  <a:moveTo>
                    <a:pt x="306781" y="0"/>
                  </a:moveTo>
                  <a:lnTo>
                    <a:pt x="201688" y="0"/>
                  </a:lnTo>
                  <a:lnTo>
                    <a:pt x="201688" y="104444"/>
                  </a:lnTo>
                  <a:lnTo>
                    <a:pt x="306781" y="104444"/>
                  </a:lnTo>
                  <a:lnTo>
                    <a:pt x="306781" y="0"/>
                  </a:lnTo>
                  <a:close/>
                </a:path>
                <a:path w="951229" h="1347470" extrusionOk="0">
                  <a:moveTo>
                    <a:pt x="749554" y="911390"/>
                  </a:moveTo>
                  <a:lnTo>
                    <a:pt x="644461" y="911390"/>
                  </a:lnTo>
                  <a:lnTo>
                    <a:pt x="644461" y="1015834"/>
                  </a:lnTo>
                  <a:lnTo>
                    <a:pt x="749554" y="1015834"/>
                  </a:lnTo>
                  <a:lnTo>
                    <a:pt x="749554" y="911390"/>
                  </a:lnTo>
                  <a:close/>
                </a:path>
                <a:path w="951229" h="1347470" extrusionOk="0">
                  <a:moveTo>
                    <a:pt x="749554" y="683539"/>
                  </a:moveTo>
                  <a:lnTo>
                    <a:pt x="644461" y="683539"/>
                  </a:lnTo>
                  <a:lnTo>
                    <a:pt x="644461" y="787984"/>
                  </a:lnTo>
                  <a:lnTo>
                    <a:pt x="749554" y="787984"/>
                  </a:lnTo>
                  <a:lnTo>
                    <a:pt x="749554" y="683539"/>
                  </a:lnTo>
                  <a:close/>
                </a:path>
                <a:path w="951229" h="1347470" extrusionOk="0">
                  <a:moveTo>
                    <a:pt x="749554" y="455701"/>
                  </a:moveTo>
                  <a:lnTo>
                    <a:pt x="644461" y="455701"/>
                  </a:lnTo>
                  <a:lnTo>
                    <a:pt x="644461" y="560133"/>
                  </a:lnTo>
                  <a:lnTo>
                    <a:pt x="749554" y="560133"/>
                  </a:lnTo>
                  <a:lnTo>
                    <a:pt x="749554" y="455701"/>
                  </a:lnTo>
                  <a:close/>
                </a:path>
                <a:path w="951229" h="1347470" extrusionOk="0">
                  <a:moveTo>
                    <a:pt x="749554" y="0"/>
                  </a:moveTo>
                  <a:lnTo>
                    <a:pt x="644461" y="0"/>
                  </a:lnTo>
                  <a:lnTo>
                    <a:pt x="644461" y="104444"/>
                  </a:lnTo>
                  <a:lnTo>
                    <a:pt x="749554" y="104444"/>
                  </a:lnTo>
                  <a:lnTo>
                    <a:pt x="749554" y="0"/>
                  </a:lnTo>
                  <a:close/>
                </a:path>
                <a:path w="951229" h="1347470" extrusionOk="0">
                  <a:moveTo>
                    <a:pt x="861606" y="1183792"/>
                  </a:moveTo>
                  <a:lnTo>
                    <a:pt x="749554" y="1183792"/>
                  </a:lnTo>
                  <a:lnTo>
                    <a:pt x="749554" y="1346923"/>
                  </a:lnTo>
                  <a:lnTo>
                    <a:pt x="861606" y="1346923"/>
                  </a:lnTo>
                  <a:lnTo>
                    <a:pt x="861606" y="1183792"/>
                  </a:lnTo>
                  <a:close/>
                </a:path>
                <a:path w="951229" h="1347470" extrusionOk="0">
                  <a:moveTo>
                    <a:pt x="950937" y="911390"/>
                  </a:moveTo>
                  <a:lnTo>
                    <a:pt x="845858" y="911390"/>
                  </a:lnTo>
                  <a:lnTo>
                    <a:pt x="845858" y="1015834"/>
                  </a:lnTo>
                  <a:lnTo>
                    <a:pt x="950937" y="1015834"/>
                  </a:lnTo>
                  <a:lnTo>
                    <a:pt x="950937" y="911390"/>
                  </a:lnTo>
                  <a:close/>
                </a:path>
                <a:path w="951229" h="1347470" extrusionOk="0">
                  <a:moveTo>
                    <a:pt x="950937" y="455701"/>
                  </a:moveTo>
                  <a:lnTo>
                    <a:pt x="845858" y="455701"/>
                  </a:lnTo>
                  <a:lnTo>
                    <a:pt x="845858" y="560133"/>
                  </a:lnTo>
                  <a:lnTo>
                    <a:pt x="950937" y="560133"/>
                  </a:lnTo>
                  <a:lnTo>
                    <a:pt x="950937" y="455701"/>
                  </a:lnTo>
                  <a:close/>
                </a:path>
                <a:path w="951229" h="1347470" extrusionOk="0">
                  <a:moveTo>
                    <a:pt x="950937" y="227850"/>
                  </a:moveTo>
                  <a:lnTo>
                    <a:pt x="845858" y="227850"/>
                  </a:lnTo>
                  <a:lnTo>
                    <a:pt x="845858" y="332295"/>
                  </a:lnTo>
                  <a:lnTo>
                    <a:pt x="950937" y="332295"/>
                  </a:lnTo>
                  <a:lnTo>
                    <a:pt x="950937" y="227850"/>
                  </a:lnTo>
                  <a:close/>
                </a:path>
                <a:path w="951229" h="1347470" extrusionOk="0">
                  <a:moveTo>
                    <a:pt x="950937" y="0"/>
                  </a:moveTo>
                  <a:lnTo>
                    <a:pt x="845858" y="0"/>
                  </a:lnTo>
                  <a:lnTo>
                    <a:pt x="845858" y="104444"/>
                  </a:lnTo>
                  <a:lnTo>
                    <a:pt x="950937" y="104444"/>
                  </a:lnTo>
                  <a:lnTo>
                    <a:pt x="950937" y="0"/>
                  </a:lnTo>
                  <a:close/>
                </a:path>
              </a:pathLst>
            </a:custGeom>
            <a:solidFill>
              <a:srgbClr val="0F293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sp>
          <p:nvSpPr>
            <p:cNvPr id="160" name="Google Shape;160;p6"/>
            <p:cNvSpPr/>
            <p:nvPr/>
          </p:nvSpPr>
          <p:spPr>
            <a:xfrm>
              <a:off x="2068014" y="7223316"/>
              <a:ext cx="85115" cy="74717"/>
            </a:xfrm>
            <a:custGeom>
              <a:avLst/>
              <a:gdLst/>
              <a:ahLst/>
              <a:cxnLst/>
              <a:rect l="l" t="t" r="r" b="b"/>
              <a:pathLst>
                <a:path w="174625" h="140970" extrusionOk="0">
                  <a:moveTo>
                    <a:pt x="174441" y="140562"/>
                  </a:moveTo>
                  <a:lnTo>
                    <a:pt x="0" y="140562"/>
                  </a:lnTo>
                  <a:lnTo>
                    <a:pt x="0" y="0"/>
                  </a:lnTo>
                  <a:lnTo>
                    <a:pt x="174441" y="0"/>
                  </a:lnTo>
                  <a:lnTo>
                    <a:pt x="174441" y="140562"/>
                  </a:lnTo>
                  <a:close/>
                </a:path>
              </a:pathLst>
            </a:custGeom>
            <a:solidFill>
              <a:srgbClr val="000000">
                <a:alpha val="12549"/>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8">
                <a:solidFill>
                  <a:schemeClr val="dk1"/>
                </a:solidFill>
                <a:latin typeface="Calibri"/>
                <a:ea typeface="Calibri"/>
                <a:cs typeface="Calibri"/>
                <a:sym typeface="Calibri"/>
              </a:endParaRPr>
            </a:p>
          </p:txBody>
        </p:sp>
      </p:grpSp>
      <p:sp>
        <p:nvSpPr>
          <p:cNvPr id="161" name="Google Shape;161;p6"/>
          <p:cNvSpPr/>
          <p:nvPr/>
        </p:nvSpPr>
        <p:spPr>
          <a:xfrm>
            <a:off x="5848253" y="1003033"/>
            <a:ext cx="2377440" cy="6603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162" name="Google Shape;162;p6"/>
          <p:cNvSpPr/>
          <p:nvPr/>
        </p:nvSpPr>
        <p:spPr>
          <a:xfrm>
            <a:off x="764752" y="4980200"/>
            <a:ext cx="3276600" cy="14478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163" name="Google Shape;163;p6"/>
          <p:cNvSpPr/>
          <p:nvPr/>
        </p:nvSpPr>
        <p:spPr>
          <a:xfrm>
            <a:off x="2877676" y="1512514"/>
            <a:ext cx="3276600" cy="14478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164" name="Google Shape;164;p6"/>
          <p:cNvSpPr/>
          <p:nvPr/>
        </p:nvSpPr>
        <p:spPr>
          <a:xfrm>
            <a:off x="2856563" y="3302764"/>
            <a:ext cx="3276600" cy="14478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165" name="Google Shape;165;p6"/>
          <p:cNvSpPr/>
          <p:nvPr/>
        </p:nvSpPr>
        <p:spPr>
          <a:xfrm>
            <a:off x="4909029" y="4980200"/>
            <a:ext cx="3276600" cy="14478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166" name="Google Shape;166;p6"/>
          <p:cNvSpPr/>
          <p:nvPr/>
        </p:nvSpPr>
        <p:spPr>
          <a:xfrm>
            <a:off x="6964482" y="1555553"/>
            <a:ext cx="3276600" cy="14478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167" name="Google Shape;167;p6"/>
          <p:cNvSpPr/>
          <p:nvPr/>
        </p:nvSpPr>
        <p:spPr>
          <a:xfrm>
            <a:off x="7002790" y="3341054"/>
            <a:ext cx="3276600" cy="14478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168" name="Google Shape;168;p6"/>
          <p:cNvSpPr/>
          <p:nvPr/>
        </p:nvSpPr>
        <p:spPr>
          <a:xfrm>
            <a:off x="9053306" y="4981345"/>
            <a:ext cx="3276600" cy="14478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Arial"/>
              <a:ea typeface="Arial"/>
              <a:cs typeface="Arial"/>
              <a:sym typeface="Arial"/>
            </a:endParaRPr>
          </a:p>
        </p:txBody>
      </p:sp>
      <p:sp>
        <p:nvSpPr>
          <p:cNvPr id="169" name="Google Shape;169;p6"/>
          <p:cNvSpPr txBox="1"/>
          <p:nvPr/>
        </p:nvSpPr>
        <p:spPr>
          <a:xfrm>
            <a:off x="3030076" y="1956287"/>
            <a:ext cx="2971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Diabetes</a:t>
            </a:r>
            <a:endParaRPr sz="3600">
              <a:solidFill>
                <a:schemeClr val="dk1"/>
              </a:solidFill>
              <a:latin typeface="Arial"/>
              <a:ea typeface="Arial"/>
              <a:cs typeface="Arial"/>
              <a:sym typeface="Arial"/>
            </a:endParaRPr>
          </a:p>
        </p:txBody>
      </p:sp>
      <p:sp>
        <p:nvSpPr>
          <p:cNvPr id="170" name="Google Shape;170;p6"/>
          <p:cNvSpPr txBox="1"/>
          <p:nvPr/>
        </p:nvSpPr>
        <p:spPr>
          <a:xfrm>
            <a:off x="9229401" y="5103934"/>
            <a:ext cx="29718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Sickle Cell Disease</a:t>
            </a:r>
            <a:endParaRPr sz="3600">
              <a:solidFill>
                <a:schemeClr val="dk1"/>
              </a:solidFill>
              <a:latin typeface="Arial"/>
              <a:ea typeface="Arial"/>
              <a:cs typeface="Arial"/>
              <a:sym typeface="Arial"/>
            </a:endParaRPr>
          </a:p>
        </p:txBody>
      </p:sp>
      <p:sp>
        <p:nvSpPr>
          <p:cNvPr id="171" name="Google Shape;171;p6"/>
          <p:cNvSpPr txBox="1"/>
          <p:nvPr/>
        </p:nvSpPr>
        <p:spPr>
          <a:xfrm>
            <a:off x="5037302" y="5429239"/>
            <a:ext cx="2971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Liver Disease</a:t>
            </a:r>
            <a:endParaRPr sz="3600">
              <a:solidFill>
                <a:schemeClr val="dk1"/>
              </a:solidFill>
              <a:latin typeface="Arial"/>
              <a:ea typeface="Arial"/>
              <a:cs typeface="Arial"/>
              <a:sym typeface="Arial"/>
            </a:endParaRPr>
          </a:p>
        </p:txBody>
      </p:sp>
      <p:sp>
        <p:nvSpPr>
          <p:cNvPr id="172" name="Google Shape;172;p6"/>
          <p:cNvSpPr txBox="1"/>
          <p:nvPr/>
        </p:nvSpPr>
        <p:spPr>
          <a:xfrm>
            <a:off x="917152" y="5380934"/>
            <a:ext cx="2971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Rosacea</a:t>
            </a:r>
            <a:endParaRPr sz="3600">
              <a:solidFill>
                <a:schemeClr val="dk1"/>
              </a:solidFill>
              <a:latin typeface="Arial"/>
              <a:ea typeface="Arial"/>
              <a:cs typeface="Arial"/>
              <a:sym typeface="Arial"/>
            </a:endParaRPr>
          </a:p>
        </p:txBody>
      </p:sp>
      <p:sp>
        <p:nvSpPr>
          <p:cNvPr id="173" name="Google Shape;173;p6"/>
          <p:cNvSpPr txBox="1"/>
          <p:nvPr/>
        </p:nvSpPr>
        <p:spPr>
          <a:xfrm>
            <a:off x="7155190" y="3470234"/>
            <a:ext cx="29718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Autoimmune Diseases</a:t>
            </a:r>
            <a:endParaRPr sz="3600">
              <a:solidFill>
                <a:schemeClr val="dk1"/>
              </a:solidFill>
              <a:latin typeface="Arial"/>
              <a:ea typeface="Arial"/>
              <a:cs typeface="Arial"/>
              <a:sym typeface="Arial"/>
            </a:endParaRPr>
          </a:p>
        </p:txBody>
      </p:sp>
      <p:sp>
        <p:nvSpPr>
          <p:cNvPr id="174" name="Google Shape;174;p6"/>
          <p:cNvSpPr txBox="1"/>
          <p:nvPr/>
        </p:nvSpPr>
        <p:spPr>
          <a:xfrm>
            <a:off x="3008963" y="3444827"/>
            <a:ext cx="29718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Lyme Disease</a:t>
            </a:r>
            <a:endParaRPr sz="3600">
              <a:solidFill>
                <a:schemeClr val="dk1"/>
              </a:solidFill>
              <a:latin typeface="Arial"/>
              <a:ea typeface="Arial"/>
              <a:cs typeface="Arial"/>
              <a:sym typeface="Arial"/>
            </a:endParaRPr>
          </a:p>
        </p:txBody>
      </p:sp>
      <p:sp>
        <p:nvSpPr>
          <p:cNvPr id="175" name="Google Shape;175;p6"/>
          <p:cNvSpPr txBox="1"/>
          <p:nvPr/>
        </p:nvSpPr>
        <p:spPr>
          <a:xfrm>
            <a:off x="7116882" y="1679287"/>
            <a:ext cx="29718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Arial"/>
                <a:ea typeface="Arial"/>
                <a:cs typeface="Arial"/>
                <a:sym typeface="Arial"/>
              </a:rPr>
              <a:t>High Blood Pressure</a:t>
            </a:r>
            <a:endParaRPr sz="36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80"/>
        <p:cNvGrpSpPr/>
        <p:nvPr/>
      </p:nvGrpSpPr>
      <p:grpSpPr>
        <a:xfrm>
          <a:off x="0" y="0"/>
          <a:ext cx="0" cy="0"/>
          <a:chOff x="0" y="0"/>
          <a:chExt cx="0" cy="0"/>
        </a:xfrm>
      </p:grpSpPr>
      <p:sp>
        <p:nvSpPr>
          <p:cNvPr id="181" name="Google Shape;181;p7"/>
          <p:cNvSpPr/>
          <p:nvPr/>
        </p:nvSpPr>
        <p:spPr>
          <a:xfrm rot="5400000">
            <a:off x="6185374" y="-6185376"/>
            <a:ext cx="1446850" cy="13817602"/>
          </a:xfrm>
          <a:custGeom>
            <a:avLst/>
            <a:gdLst/>
            <a:ahLst/>
            <a:cxnLst/>
            <a:rect l="l" t="t" r="r" b="b"/>
            <a:pathLst>
              <a:path w="6052185" h="10287000" extrusionOk="0">
                <a:moveTo>
                  <a:pt x="6051621" y="10286998"/>
                </a:moveTo>
                <a:lnTo>
                  <a:pt x="0" y="10286998"/>
                </a:lnTo>
                <a:lnTo>
                  <a:pt x="0" y="0"/>
                </a:lnTo>
                <a:lnTo>
                  <a:pt x="6051621" y="0"/>
                </a:lnTo>
                <a:lnTo>
                  <a:pt x="6051621" y="10286998"/>
                </a:lnTo>
                <a:close/>
              </a:path>
            </a:pathLst>
          </a:custGeom>
          <a:solidFill>
            <a:srgbClr val="0083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182" name="Google Shape;182;p7"/>
          <p:cNvSpPr txBox="1">
            <a:spLocks noGrp="1"/>
          </p:cNvSpPr>
          <p:nvPr>
            <p:ph type="title"/>
          </p:nvPr>
        </p:nvSpPr>
        <p:spPr>
          <a:xfrm>
            <a:off x="3541735" y="291005"/>
            <a:ext cx="6734127" cy="864840"/>
          </a:xfrm>
          <a:prstGeom prst="rect">
            <a:avLst/>
          </a:prstGeom>
          <a:noFill/>
          <a:ln>
            <a:noFill/>
          </a:ln>
        </p:spPr>
        <p:txBody>
          <a:bodyPr spcFirstLastPara="1" wrap="square" lIns="0" tIns="3025" rIns="0" bIns="0" anchor="t" anchorCtr="0">
            <a:spAutoFit/>
          </a:bodyPr>
          <a:lstStyle/>
          <a:p>
            <a:pPr marL="3036" lvl="0" indent="0" algn="ctr" rtl="0">
              <a:spcBef>
                <a:spcPts val="0"/>
              </a:spcBef>
              <a:spcAft>
                <a:spcPts val="0"/>
              </a:spcAft>
              <a:buNone/>
            </a:pPr>
            <a:r>
              <a:rPr lang="en-US" sz="5600">
                <a:solidFill>
                  <a:schemeClr val="lt1"/>
                </a:solidFill>
              </a:rPr>
              <a:t>Take care of you</a:t>
            </a:r>
            <a:endParaRPr sz="5600">
              <a:solidFill>
                <a:schemeClr val="lt1"/>
              </a:solidFill>
            </a:endParaRPr>
          </a:p>
        </p:txBody>
      </p:sp>
      <p:grpSp>
        <p:nvGrpSpPr>
          <p:cNvPr id="183" name="Google Shape;183;p7"/>
          <p:cNvGrpSpPr/>
          <p:nvPr/>
        </p:nvGrpSpPr>
        <p:grpSpPr>
          <a:xfrm>
            <a:off x="1727198" y="3733800"/>
            <a:ext cx="10363200" cy="3753860"/>
            <a:chOff x="1651000" y="1656340"/>
            <a:chExt cx="10363200" cy="3753860"/>
          </a:xfrm>
        </p:grpSpPr>
        <p:pic>
          <p:nvPicPr>
            <p:cNvPr id="184" name="Google Shape;184;p7" descr="Spinach PNG"/>
            <p:cNvPicPr preferRelativeResize="0"/>
            <p:nvPr/>
          </p:nvPicPr>
          <p:blipFill rotWithShape="1">
            <a:blip r:embed="rId3">
              <a:alphaModFix/>
            </a:blip>
            <a:srcRect/>
            <a:stretch/>
          </p:blipFill>
          <p:spPr>
            <a:xfrm flipH="1">
              <a:off x="2278632" y="1941264"/>
              <a:ext cx="2526205" cy="2001126"/>
            </a:xfrm>
            <a:prstGeom prst="rect">
              <a:avLst/>
            </a:prstGeom>
            <a:noFill/>
            <a:ln>
              <a:noFill/>
            </a:ln>
          </p:spPr>
        </p:pic>
        <p:sp>
          <p:nvSpPr>
            <p:cNvPr id="185" name="Google Shape;185;p7"/>
            <p:cNvSpPr txBox="1"/>
            <p:nvPr/>
          </p:nvSpPr>
          <p:spPr>
            <a:xfrm>
              <a:off x="1778403" y="4047134"/>
              <a:ext cx="300709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Eat Well</a:t>
              </a:r>
              <a:endParaRPr/>
            </a:p>
          </p:txBody>
        </p:sp>
        <p:sp>
          <p:nvSpPr>
            <p:cNvPr id="186" name="Google Shape;186;p7"/>
            <p:cNvSpPr txBox="1"/>
            <p:nvPr/>
          </p:nvSpPr>
          <p:spPr>
            <a:xfrm>
              <a:off x="5020760" y="4047134"/>
              <a:ext cx="35194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Get Active</a:t>
              </a:r>
              <a:endParaRPr/>
            </a:p>
          </p:txBody>
        </p:sp>
        <p:sp>
          <p:nvSpPr>
            <p:cNvPr id="187" name="Google Shape;187;p7"/>
            <p:cNvSpPr txBox="1"/>
            <p:nvPr/>
          </p:nvSpPr>
          <p:spPr>
            <a:xfrm>
              <a:off x="8494730" y="4047133"/>
              <a:ext cx="35194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Quit Smoking</a:t>
              </a:r>
              <a:endParaRPr/>
            </a:p>
          </p:txBody>
        </p:sp>
        <p:pic>
          <p:nvPicPr>
            <p:cNvPr id="188" name="Google Shape;188;p7" descr="No Smoking | Free Stock Photo | Illustration of a no ..."/>
            <p:cNvPicPr preferRelativeResize="0"/>
            <p:nvPr/>
          </p:nvPicPr>
          <p:blipFill rotWithShape="1">
            <a:blip r:embed="rId4">
              <a:alphaModFix/>
            </a:blip>
            <a:srcRect/>
            <a:stretch/>
          </p:blipFill>
          <p:spPr>
            <a:xfrm>
              <a:off x="9347200" y="1894820"/>
              <a:ext cx="2016737" cy="2083259"/>
            </a:xfrm>
            <a:prstGeom prst="rect">
              <a:avLst/>
            </a:prstGeom>
            <a:noFill/>
            <a:ln>
              <a:noFill/>
            </a:ln>
          </p:spPr>
        </p:pic>
        <p:pic>
          <p:nvPicPr>
            <p:cNvPr id="189" name="Google Shape;189;p7" descr="Walking Man Silhouette · Free image on Pixabay"/>
            <p:cNvPicPr preferRelativeResize="0"/>
            <p:nvPr/>
          </p:nvPicPr>
          <p:blipFill rotWithShape="1">
            <a:blip r:embed="rId5">
              <a:alphaModFix/>
            </a:blip>
            <a:srcRect/>
            <a:stretch/>
          </p:blipFill>
          <p:spPr>
            <a:xfrm>
              <a:off x="5209246" y="1656340"/>
              <a:ext cx="3150573" cy="2526919"/>
            </a:xfrm>
            <a:prstGeom prst="rect">
              <a:avLst/>
            </a:prstGeom>
            <a:noFill/>
            <a:ln>
              <a:noFill/>
            </a:ln>
          </p:spPr>
        </p:pic>
        <p:sp>
          <p:nvSpPr>
            <p:cNvPr id="190" name="Google Shape;190;p7"/>
            <p:cNvSpPr/>
            <p:nvPr/>
          </p:nvSpPr>
          <p:spPr>
            <a:xfrm>
              <a:off x="1651000" y="1656340"/>
              <a:ext cx="3313950" cy="375386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191" name="Google Shape;191;p7"/>
            <p:cNvSpPr/>
            <p:nvPr/>
          </p:nvSpPr>
          <p:spPr>
            <a:xfrm>
              <a:off x="5127035" y="1656340"/>
              <a:ext cx="3313950" cy="375386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sp>
          <p:nvSpPr>
            <p:cNvPr id="192" name="Google Shape;192;p7"/>
            <p:cNvSpPr/>
            <p:nvPr/>
          </p:nvSpPr>
          <p:spPr>
            <a:xfrm>
              <a:off x="8597491" y="1656340"/>
              <a:ext cx="3313950" cy="375386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a:solidFill>
                  <a:schemeClr val="lt1"/>
                </a:solidFill>
                <a:latin typeface="Calibri"/>
                <a:ea typeface="Calibri"/>
                <a:cs typeface="Calibri"/>
                <a:sym typeface="Calibri"/>
              </a:endParaRPr>
            </a:p>
          </p:txBody>
        </p:sp>
      </p:grpSp>
      <p:sp>
        <p:nvSpPr>
          <p:cNvPr id="193" name="Google Shape;193;p7"/>
          <p:cNvSpPr/>
          <p:nvPr/>
        </p:nvSpPr>
        <p:spPr>
          <a:xfrm>
            <a:off x="1000426" y="1658629"/>
            <a:ext cx="11816743"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Arial"/>
                <a:ea typeface="Arial"/>
                <a:cs typeface="Arial"/>
                <a:sym typeface="Arial"/>
              </a:rPr>
              <a:t>Know your health history and talk to your doctor about risk factors</a:t>
            </a:r>
            <a:endParaRPr sz="4800" b="1">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98"/>
        <p:cNvGrpSpPr/>
        <p:nvPr/>
      </p:nvGrpSpPr>
      <p:grpSpPr>
        <a:xfrm>
          <a:off x="0" y="0"/>
          <a:ext cx="0" cy="0"/>
          <a:chOff x="0" y="0"/>
          <a:chExt cx="0" cy="0"/>
        </a:xfrm>
      </p:grpSpPr>
      <p:sp>
        <p:nvSpPr>
          <p:cNvPr id="199" name="Google Shape;199;p8"/>
          <p:cNvSpPr/>
          <p:nvPr/>
        </p:nvSpPr>
        <p:spPr>
          <a:xfrm>
            <a:off x="0" y="0"/>
            <a:ext cx="2489200" cy="7772400"/>
          </a:xfrm>
          <a:custGeom>
            <a:avLst/>
            <a:gdLst/>
            <a:ahLst/>
            <a:cxnLst/>
            <a:rect l="l" t="t" r="r" b="b"/>
            <a:pathLst>
              <a:path w="6052185" h="10287000" extrusionOk="0">
                <a:moveTo>
                  <a:pt x="6051621" y="10286998"/>
                </a:moveTo>
                <a:lnTo>
                  <a:pt x="0" y="10286998"/>
                </a:lnTo>
                <a:lnTo>
                  <a:pt x="0" y="0"/>
                </a:lnTo>
                <a:lnTo>
                  <a:pt x="6051621" y="0"/>
                </a:lnTo>
                <a:lnTo>
                  <a:pt x="6051621" y="10286998"/>
                </a:lnTo>
                <a:close/>
              </a:path>
            </a:pathLst>
          </a:custGeom>
          <a:solidFill>
            <a:srgbClr val="F58A2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200" name="Google Shape;200;p8"/>
          <p:cNvSpPr/>
          <p:nvPr/>
        </p:nvSpPr>
        <p:spPr>
          <a:xfrm>
            <a:off x="803985" y="5225027"/>
            <a:ext cx="881230" cy="6603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pic>
        <p:nvPicPr>
          <p:cNvPr id="201" name="Google Shape;201;p8"/>
          <p:cNvPicPr preferRelativeResize="0"/>
          <p:nvPr/>
        </p:nvPicPr>
        <p:blipFill rotWithShape="1">
          <a:blip r:embed="rId4">
            <a:alphaModFix/>
          </a:blip>
          <a:srcRect l="61468" t="4471" r="2167" b="2685"/>
          <a:stretch/>
        </p:blipFill>
        <p:spPr>
          <a:xfrm>
            <a:off x="3459839" y="176543"/>
            <a:ext cx="3177838" cy="7419312"/>
          </a:xfrm>
          <a:prstGeom prst="rect">
            <a:avLst/>
          </a:prstGeom>
          <a:solidFill>
            <a:srgbClr val="ECECEC"/>
          </a:solidFill>
          <a:ln w="12700" cap="rnd" cmpd="sng">
            <a:solidFill>
              <a:schemeClr val="dk1"/>
            </a:solidFill>
            <a:prstDash val="solid"/>
            <a:round/>
            <a:headEnd type="none" w="sm" len="sm"/>
            <a:tailEnd type="none" w="sm" len="sm"/>
          </a:ln>
          <a:effectLst>
            <a:outerShdw blurRad="50000" algn="tl" rotWithShape="0">
              <a:srgbClr val="000000">
                <a:alpha val="40784"/>
              </a:srgbClr>
            </a:outerShdw>
          </a:effectLst>
        </p:spPr>
      </p:pic>
      <p:sp>
        <p:nvSpPr>
          <p:cNvPr id="202" name="Google Shape;202;p8"/>
          <p:cNvSpPr txBox="1"/>
          <p:nvPr/>
        </p:nvSpPr>
        <p:spPr>
          <a:xfrm>
            <a:off x="19205" y="2547371"/>
            <a:ext cx="2469995"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a:solidFill>
                  <a:schemeClr val="lt1"/>
                </a:solidFill>
                <a:latin typeface="Arial"/>
                <a:ea typeface="Arial"/>
                <a:cs typeface="Arial"/>
                <a:sym typeface="Arial"/>
              </a:rPr>
              <a:t>Dilated eye exam</a:t>
            </a:r>
            <a:endParaRPr/>
          </a:p>
        </p:txBody>
      </p:sp>
      <p:sp>
        <p:nvSpPr>
          <p:cNvPr id="203" name="Google Shape;203;p8"/>
          <p:cNvSpPr txBox="1">
            <a:spLocks noGrp="1"/>
          </p:cNvSpPr>
          <p:nvPr>
            <p:ph type="sldNum" idx="12"/>
          </p:nvPr>
        </p:nvSpPr>
        <p:spPr>
          <a:xfrm>
            <a:off x="4470400" y="7467605"/>
            <a:ext cx="1156716" cy="155107"/>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fld id="{00000000-1234-1234-1234-123412341234}" type="slidenum">
              <a:rPr lang="en-US">
                <a:solidFill>
                  <a:schemeClr val="lt1"/>
                </a:solidFill>
              </a:rPr>
              <a:t>8</a:t>
            </a:fld>
            <a:endParaRPr>
              <a:solidFill>
                <a:schemeClr val="lt1"/>
              </a:solidFill>
            </a:endParaRPr>
          </a:p>
        </p:txBody>
      </p:sp>
      <p:sp>
        <p:nvSpPr>
          <p:cNvPr id="204" name="Google Shape;204;p8"/>
          <p:cNvSpPr txBox="1"/>
          <p:nvPr/>
        </p:nvSpPr>
        <p:spPr>
          <a:xfrm>
            <a:off x="7213600" y="1624041"/>
            <a:ext cx="5715000" cy="45243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dk1"/>
                </a:solidFill>
                <a:latin typeface="Arial"/>
                <a:ea typeface="Arial"/>
                <a:cs typeface="Arial"/>
                <a:sym typeface="Arial"/>
              </a:rPr>
              <a:t> A dilated eye exam is the only way to check for many eye diseases early on, when they are easier to treat.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9"/>
          <p:cNvSpPr/>
          <p:nvPr/>
        </p:nvSpPr>
        <p:spPr>
          <a:xfrm>
            <a:off x="0" y="0"/>
            <a:ext cx="2641600" cy="7772400"/>
          </a:xfrm>
          <a:custGeom>
            <a:avLst/>
            <a:gdLst/>
            <a:ahLst/>
            <a:cxnLst/>
            <a:rect l="l" t="t" r="r" b="b"/>
            <a:pathLst>
              <a:path w="6052185" h="10287000" extrusionOk="0">
                <a:moveTo>
                  <a:pt x="6051621" y="10286998"/>
                </a:moveTo>
                <a:lnTo>
                  <a:pt x="0" y="10286998"/>
                </a:lnTo>
                <a:lnTo>
                  <a:pt x="0" y="0"/>
                </a:lnTo>
                <a:lnTo>
                  <a:pt x="6051621" y="0"/>
                </a:lnTo>
                <a:lnTo>
                  <a:pt x="6051621" y="10286998"/>
                </a:lnTo>
                <a:close/>
              </a:path>
            </a:pathLst>
          </a:custGeom>
          <a:solidFill>
            <a:srgbClr val="66AD6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211" name="Google Shape;211;p9"/>
          <p:cNvSpPr/>
          <p:nvPr/>
        </p:nvSpPr>
        <p:spPr>
          <a:xfrm>
            <a:off x="4533255" y="3048000"/>
            <a:ext cx="1169703" cy="76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
        <p:nvSpPr>
          <p:cNvPr id="212" name="Google Shape;212;p9"/>
          <p:cNvSpPr txBox="1"/>
          <p:nvPr/>
        </p:nvSpPr>
        <p:spPr>
          <a:xfrm>
            <a:off x="-119306" y="1354485"/>
            <a:ext cx="2880211" cy="35394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a:solidFill>
                  <a:schemeClr val="lt1"/>
                </a:solidFill>
                <a:latin typeface="Arial"/>
                <a:ea typeface="Arial"/>
                <a:cs typeface="Arial"/>
                <a:sym typeface="Arial"/>
              </a:rPr>
              <a:t>Food</a:t>
            </a:r>
            <a:endParaRPr/>
          </a:p>
          <a:p>
            <a:pPr marL="0" marR="0" lvl="0" indent="0" algn="ctr" rtl="0">
              <a:spcBef>
                <a:spcPts val="0"/>
              </a:spcBef>
              <a:spcAft>
                <a:spcPts val="0"/>
              </a:spcAft>
              <a:buNone/>
            </a:pPr>
            <a:r>
              <a:rPr lang="en-US" sz="5600">
                <a:solidFill>
                  <a:schemeClr val="lt1"/>
                </a:solidFill>
                <a:latin typeface="Arial"/>
                <a:ea typeface="Arial"/>
                <a:cs typeface="Arial"/>
                <a:sym typeface="Arial"/>
              </a:rPr>
              <a:t> and your eyes</a:t>
            </a:r>
            <a:endParaRPr/>
          </a:p>
        </p:txBody>
      </p:sp>
      <p:pic>
        <p:nvPicPr>
          <p:cNvPr id="213" name="Google Shape;213;p9"/>
          <p:cNvPicPr preferRelativeResize="0"/>
          <p:nvPr/>
        </p:nvPicPr>
        <p:blipFill rotWithShape="1">
          <a:blip r:embed="rId4">
            <a:alphaModFix/>
          </a:blip>
          <a:srcRect l="12489" r="10463"/>
          <a:stretch/>
        </p:blipFill>
        <p:spPr>
          <a:xfrm>
            <a:off x="3784600" y="381000"/>
            <a:ext cx="9144000" cy="4999658"/>
          </a:xfrm>
          <a:prstGeom prst="rect">
            <a:avLst/>
          </a:prstGeom>
          <a:solidFill>
            <a:srgbClr val="ECECEC"/>
          </a:solidFill>
          <a:ln w="12700" cap="rnd" cmpd="sng">
            <a:solidFill>
              <a:schemeClr val="dk1"/>
            </a:solidFill>
            <a:prstDash val="solid"/>
            <a:round/>
            <a:headEnd type="none" w="sm" len="sm"/>
            <a:tailEnd type="none" w="sm" len="sm"/>
          </a:ln>
          <a:effectLst>
            <a:outerShdw blurRad="50000" algn="tl" rotWithShape="0">
              <a:srgbClr val="000000">
                <a:alpha val="40784"/>
              </a:srgbClr>
            </a:outerShdw>
          </a:effectLst>
        </p:spPr>
      </p:pic>
      <p:sp>
        <p:nvSpPr>
          <p:cNvPr id="214" name="Google Shape;214;p9"/>
          <p:cNvSpPr txBox="1"/>
          <p:nvPr/>
        </p:nvSpPr>
        <p:spPr>
          <a:xfrm>
            <a:off x="3708400" y="5638800"/>
            <a:ext cx="952500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Dark leafy greens, sweet potatoes, oranges, whole grains, and healthy fatty fish are all parts of an eye conscious diet.</a:t>
            </a:r>
            <a:endParaRPr/>
          </a:p>
        </p:txBody>
      </p:sp>
      <p:sp>
        <p:nvSpPr>
          <p:cNvPr id="215" name="Google Shape;215;p9"/>
          <p:cNvSpPr/>
          <p:nvPr/>
        </p:nvSpPr>
        <p:spPr>
          <a:xfrm>
            <a:off x="803985" y="5225027"/>
            <a:ext cx="881230" cy="6603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43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9901</TotalTime>
  <Words>5032</Words>
  <Application>Microsoft Office PowerPoint</Application>
  <PresentationFormat>Custom</PresentationFormat>
  <Paragraphs>298</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Common Conditions</vt:lpstr>
      <vt:lpstr>What to expect from your eyes as you age</vt:lpstr>
      <vt:lpstr>PowerPoint Presentation</vt:lpstr>
      <vt:lpstr>PowerPoint Presentation</vt:lpstr>
      <vt:lpstr>Take care of you</vt:lpstr>
      <vt:lpstr>PowerPoint Presentation</vt:lpstr>
      <vt:lpstr>PowerPoint Presentation</vt:lpstr>
      <vt:lpstr>PowerPoint Presentation</vt:lpstr>
      <vt:lpstr>PowerPoint Presentation</vt:lpstr>
      <vt:lpstr>Eye Q &amp; A</vt:lpstr>
      <vt:lpstr>Eye Q &amp; A</vt:lpstr>
      <vt:lpstr>Eye Q &amp; A</vt:lpstr>
      <vt:lpstr>Eye Action Plan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Fischbach</dc:creator>
  <cp:lastModifiedBy>Gerdes, Marylouise (DHRM)</cp:lastModifiedBy>
  <cp:revision>2</cp:revision>
  <dcterms:created xsi:type="dcterms:W3CDTF">2022-01-31T20:01:47Z</dcterms:created>
  <dcterms:modified xsi:type="dcterms:W3CDTF">2022-03-22T19:18:52Z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2022-01-31T00:00:00Z</vt:filetime>
  </property>
  <property fmtid="{D5CDD505-2E9C-101B-9397-08002B2CF9AE}" pid="3" name="Creator">
    <vt:lpwstr>Canva</vt:lpwstr>
  </property>
  <property fmtid="{D5CDD505-2E9C-101B-9397-08002B2CF9AE}" pid="4" name="LastSaved">
    <vt:filetime>2022-01-31T00:00:00Z</vt:filetime>
  </property>
</Properties>
</file>